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3.xml" ContentType="application/vnd.openxmlformats-officedocument.themeOverride+xml"/>
  <Override PartName="/ppt/theme/themeOverride4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5" r:id="rId10"/>
    <p:sldId id="267" r:id="rId11"/>
    <p:sldId id="270" r:id="rId12"/>
    <p:sldId id="269" r:id="rId13"/>
    <p:sldId id="271" r:id="rId14"/>
  </p:sldIdLst>
  <p:sldSz cx="10080625" cy="7559675"/>
  <p:notesSz cx="7559675" cy="10691813"/>
  <p:defaultTextStyle>
    <a:defPPr>
      <a:defRPr lang="en-GB"/>
    </a:defPPr>
    <a:lvl1pPr algn="l" defTabSz="447675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Microsoft YaHei" pitchFamily="34" charset="-122"/>
        <a:cs typeface="+mn-cs"/>
      </a:defRPr>
    </a:lvl1pPr>
    <a:lvl2pPr marL="741363" indent="-284163" algn="l" defTabSz="447675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Microsoft YaHei" pitchFamily="34" charset="-122"/>
        <a:cs typeface="+mn-cs"/>
      </a:defRPr>
    </a:lvl2pPr>
    <a:lvl3pPr marL="1141413" indent="-227013" algn="l" defTabSz="447675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Microsoft YaHei" pitchFamily="34" charset="-122"/>
        <a:cs typeface="+mn-cs"/>
      </a:defRPr>
    </a:lvl3pPr>
    <a:lvl4pPr marL="1598613" indent="-227013" algn="l" defTabSz="447675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Microsoft YaHei" pitchFamily="34" charset="-122"/>
        <a:cs typeface="+mn-cs"/>
      </a:defRPr>
    </a:lvl4pPr>
    <a:lvl5pPr marL="2055813" indent="-227013" algn="l" defTabSz="447675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Microsoft YaHei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icrosoft YaHei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3289" autoAdjust="0"/>
  </p:normalViewPr>
  <p:slideViewPr>
    <p:cSldViewPr>
      <p:cViewPr varScale="1">
        <p:scale>
          <a:sx n="101" d="100"/>
          <a:sy n="101" d="100"/>
        </p:scale>
        <p:origin x="-1038" y="-90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12863" y="1027113"/>
            <a:ext cx="4932362" cy="3698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4462" cy="41052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5526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2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7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2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6863"/>
          </a:xfrm>
          <a:noFill/>
          <a:ln/>
        </p:spPr>
        <p:txBody>
          <a:bodyPr wrap="none" anchor="ctr"/>
          <a:lstStyle/>
          <a:p>
            <a:endParaRPr lang="fr-F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6863"/>
          </a:xfrm>
          <a:noFill/>
          <a:ln/>
        </p:spPr>
        <p:txBody>
          <a:bodyPr wrap="none" anchor="ctr"/>
          <a:lstStyle/>
          <a:p>
            <a:endParaRPr lang="fr-F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6863"/>
          </a:xfrm>
          <a:noFill/>
          <a:ln/>
        </p:spPr>
        <p:txBody>
          <a:bodyPr wrap="none" anchor="ctr"/>
          <a:lstStyle/>
          <a:p>
            <a:endParaRPr lang="fr-F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6863"/>
          </a:xfrm>
          <a:noFill/>
          <a:ln/>
        </p:spPr>
        <p:txBody>
          <a:bodyPr wrap="none" anchor="ctr"/>
          <a:lstStyle/>
          <a:p>
            <a:endParaRPr lang="fr-F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/>
          <p:cNvSpPr/>
          <p:nvPr/>
        </p:nvSpPr>
        <p:spPr>
          <a:xfrm>
            <a:off x="0" y="5141913"/>
            <a:ext cx="10088563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extLst/>
          </a:lstStyle>
          <a:p>
            <a:pPr algn="ctr" defTabSz="449170" hangingPunct="1">
              <a:buFont typeface="Times New Roman" pitchFamily="16" charset="0"/>
              <a:buNone/>
              <a:defRPr/>
            </a:pPr>
            <a:endParaRPr lang="en-US"/>
          </a:p>
        </p:txBody>
      </p:sp>
      <p:grpSp>
        <p:nvGrpSpPr>
          <p:cNvPr id="5" name="Groupe 15"/>
          <p:cNvGrpSpPr>
            <a:grpSpLocks/>
          </p:cNvGrpSpPr>
          <p:nvPr/>
        </p:nvGrpSpPr>
        <p:grpSpPr bwMode="auto">
          <a:xfrm>
            <a:off x="-4763" y="5459413"/>
            <a:ext cx="10085388" cy="2108200"/>
            <a:chOff x="-3765" y="4832896"/>
            <a:chExt cx="9147765" cy="2032192"/>
          </a:xfrm>
        </p:grpSpPr>
        <p:sp>
          <p:nvSpPr>
            <p:cNvPr id="6" name="Forme libre 5"/>
            <p:cNvSpPr>
              <a:spLocks/>
            </p:cNvSpPr>
            <p:nvPr/>
          </p:nvSpPr>
          <p:spPr bwMode="auto">
            <a:xfrm>
              <a:off x="1688133" y="4832896"/>
              <a:ext cx="7455867" cy="51875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defTabSz="449170">
                <a:buFont typeface="Times New Roman" pitchFamily="16" charset="0"/>
                <a:buNone/>
                <a:defRPr/>
              </a:pPr>
              <a:endParaRPr lang="en-US">
                <a:ea typeface="Microsoft YaHei" charset="-122"/>
              </a:endParaRPr>
            </a:p>
          </p:txBody>
        </p:sp>
        <p:sp>
          <p:nvSpPr>
            <p:cNvPr id="7" name="Forme libre 6"/>
            <p:cNvSpPr>
              <a:spLocks/>
            </p:cNvSpPr>
            <p:nvPr/>
          </p:nvSpPr>
          <p:spPr bwMode="auto">
            <a:xfrm>
              <a:off x="35113" y="5135888"/>
              <a:ext cx="9108887" cy="838585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defTabSz="449170">
                <a:buFont typeface="Times New Roman" pitchFamily="16" charset="0"/>
                <a:buNone/>
                <a:defRPr/>
              </a:pPr>
              <a:endParaRPr lang="en-US">
                <a:ea typeface="Microsoft YaHei" charset="-122"/>
              </a:endParaRPr>
            </a:p>
          </p:txBody>
        </p:sp>
        <p:sp>
          <p:nvSpPr>
            <p:cNvPr id="8" name="Forme libre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defTabSz="449170" hangingPunct="1">
                <a:buFont typeface="Times New Roman" pitchFamily="16" charset="0"/>
                <a:buNone/>
                <a:defRPr/>
              </a:pPr>
              <a:endParaRPr lang="en-US"/>
            </a:p>
          </p:txBody>
        </p:sp>
        <p:cxnSp>
          <p:nvCxnSpPr>
            <p:cNvPr id="10" name="Connecteur droit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756047" y="1931918"/>
            <a:ext cx="8568531" cy="2016973"/>
          </a:xfrm>
        </p:spPr>
        <p:txBody>
          <a:bodyPr anchor="b"/>
          <a:lstStyle>
            <a:lvl1pPr algn="r">
              <a:defRPr sz="53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756047" y="3981128"/>
            <a:ext cx="8568531" cy="1322451"/>
          </a:xfrm>
        </p:spPr>
        <p:txBody>
          <a:bodyPr lIns="50397" rIns="50397"/>
          <a:lstStyle>
            <a:lvl1pPr marL="0" marR="70556" indent="0" algn="r">
              <a:buNone/>
              <a:defRPr>
                <a:solidFill>
                  <a:schemeClr val="tx2"/>
                </a:solidFill>
              </a:defRPr>
            </a:lvl1pPr>
            <a:lvl2pPr marL="503972" indent="0" algn="ctr">
              <a:buNone/>
            </a:lvl2pPr>
            <a:lvl3pPr marL="1007943" indent="0" algn="ctr">
              <a:buNone/>
            </a:lvl3pPr>
            <a:lvl4pPr marL="1511915" indent="0" algn="ctr">
              <a:buNone/>
            </a:lvl4pPr>
            <a:lvl5pPr marL="2015886" indent="0" algn="ctr">
              <a:buNone/>
            </a:lvl5pPr>
            <a:lvl6pPr marL="2519858" indent="0" algn="ctr">
              <a:buNone/>
            </a:lvl6pPr>
            <a:lvl7pPr marL="3023829" indent="0" algn="ctr">
              <a:buNone/>
            </a:lvl7pPr>
            <a:lvl8pPr marL="3527801" indent="0" algn="ctr">
              <a:buNone/>
            </a:lvl8pPr>
            <a:lvl9pPr marL="4031772" indent="0" algn="ctr">
              <a:buNone/>
            </a:lvl9pPr>
            <a:extLst/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11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702C03BF-B9FD-4895-A624-E91E51D8C077}" type="datetimeFigureOut">
              <a:rPr lang="en-US"/>
              <a:pPr>
                <a:defRPr/>
              </a:pPr>
              <a:t>5/19/2017</a:t>
            </a:fld>
            <a:endParaRPr lang="en-US" dirty="0"/>
          </a:p>
        </p:txBody>
      </p:sp>
      <p:sp>
        <p:nvSpPr>
          <p:cNvPr id="12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A771B12-20D5-4E16-A4AE-0E27BEB1BFF3}" type="slidenum">
              <a:rPr lang="en-US"/>
              <a:pPr>
                <a:defRPr/>
              </a:pPr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4031" y="1632891"/>
            <a:ext cx="9072563" cy="4834831"/>
          </a:xfrm>
        </p:spPr>
        <p:txBody>
          <a:bodyPr vert="eaVert"/>
          <a:lstStyle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BA215E2-FAB3-49A7-A2B3-71D963E243D0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9C6F06D-AEFA-4F9F-BB1E-5BF9EC1F878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545049" y="302740"/>
            <a:ext cx="1959537" cy="6164983"/>
          </a:xfrm>
        </p:spPr>
        <p:txBody>
          <a:bodyPr vert="eaVert"/>
          <a:lstStyle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4031" y="302741"/>
            <a:ext cx="6972432" cy="6164982"/>
          </a:xfrm>
        </p:spPr>
        <p:txBody>
          <a:bodyPr vert="eaVert"/>
          <a:lstStyle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C2145BF-8D4A-4A76-9EC3-2ADD7442E751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7414C22-88A2-4931-8D3E-58E1CC139E5B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1363" y="282575"/>
            <a:ext cx="8605838" cy="126047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741363" y="282575"/>
            <a:ext cx="8605838" cy="126047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741365" y="1963740"/>
            <a:ext cx="4308475" cy="23907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5202237" y="1963740"/>
            <a:ext cx="4310063" cy="23907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741365" y="4506915"/>
            <a:ext cx="4308475" cy="239236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202237" y="4506915"/>
            <a:ext cx="4310063" cy="239236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31922DA-D562-45C5-8634-6CCDE557FEEC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ECC1B33-CABD-438E-811A-3D1540F1DF0A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4008438" y="3313113"/>
            <a:ext cx="201612" cy="252412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extLst/>
          </a:lstStyle>
          <a:p>
            <a:pPr defTabSz="449170" hangingPunct="1"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803650" y="3313113"/>
            <a:ext cx="201613" cy="252412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extLst/>
          </a:lstStyle>
          <a:p>
            <a:pPr defTabSz="449170" hangingPunct="1"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370" y="1168136"/>
            <a:ext cx="8568531" cy="2015913"/>
          </a:xfrm>
        </p:spPr>
        <p:txBody>
          <a:bodyPr anchor="b"/>
          <a:lstStyle>
            <a:lvl1pPr algn="r">
              <a:buNone/>
              <a:defRPr sz="53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324518" y="3231669"/>
            <a:ext cx="5040313" cy="1603745"/>
          </a:xfrm>
        </p:spPr>
        <p:txBody>
          <a:bodyPr/>
          <a:lstStyle>
            <a:lvl1pPr marL="0" indent="0" algn="l">
              <a:buNone/>
              <a:defRPr sz="25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DECBB12-4687-4487-B47F-FD373FB45116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F2563C7-80C4-4219-97A4-C51DC631F44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4031" y="1632890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24318" y="1632890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B33CFBD-4528-4D47-8C86-CABB9E78847F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D3084AC-AC84-4575-A3F5-BD8D734F591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031" y="300987"/>
            <a:ext cx="9072563" cy="1259946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31" y="5963744"/>
            <a:ext cx="4454027" cy="839964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1589" anchor="ctr"/>
          <a:lstStyle>
            <a:lvl1pPr marL="0" indent="0">
              <a:buNone/>
              <a:defRPr sz="26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5120819" y="5963744"/>
            <a:ext cx="4455776" cy="839964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1589" anchor="ctr"/>
          <a:lstStyle>
            <a:lvl1pPr marL="0" indent="0">
              <a:buNone/>
              <a:defRPr sz="26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504031" y="1592067"/>
            <a:ext cx="4454027" cy="434506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0818" y="1592067"/>
            <a:ext cx="4455776" cy="434506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3CD67B4-CD40-47B2-BB7A-C9055872281F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6ABE163-A65A-43C1-B0A8-7508424FEAC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86E49DB-95D1-445E-90CF-8E806AF07C7B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3CF17AE-E0A6-4909-9D94-6C184CE1AC8A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8D10DD8-86C1-4DF5-8BBE-8B1A4B01B6DA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BA0D7E8-FD73-4708-AF26-7E01A7FC548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8063" y="5375769"/>
            <a:ext cx="8248138" cy="503978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8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872302" y="5903008"/>
            <a:ext cx="4381712" cy="1007957"/>
          </a:xfrm>
        </p:spPr>
        <p:txBody>
          <a:bodyPr/>
          <a:lstStyle>
            <a:lvl1pPr marL="0" indent="0" algn="r">
              <a:buNone/>
              <a:defRPr sz="18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008063" y="302387"/>
            <a:ext cx="8245951" cy="503978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8B42226-57EB-4A5E-AE18-36F91537B5FE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3731AD2-BE75-45CF-888B-5BC293B13AE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 4"/>
          <p:cNvSpPr>
            <a:spLocks/>
          </p:cNvSpPr>
          <p:nvPr/>
        </p:nvSpPr>
        <p:spPr bwMode="auto">
          <a:xfrm>
            <a:off x="790575" y="5513388"/>
            <a:ext cx="4191000" cy="15906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794" tIns="50397" rIns="100794" bIns="50397"/>
          <a:lstStyle>
            <a:extLst/>
          </a:lstStyle>
          <a:p>
            <a:pPr defTabSz="449170">
              <a:buFont typeface="Times New Roman" pitchFamily="16" charset="0"/>
              <a:buNone/>
              <a:defRPr/>
            </a:pPr>
            <a:endParaRPr lang="en-US">
              <a:ea typeface="Microsoft YaHei" charset="-122"/>
            </a:endParaRPr>
          </a:p>
        </p:txBody>
      </p:sp>
      <p:sp>
        <p:nvSpPr>
          <p:cNvPr id="6" name="Forme libre 5"/>
          <p:cNvSpPr>
            <a:spLocks/>
          </p:cNvSpPr>
          <p:nvPr/>
        </p:nvSpPr>
        <p:spPr bwMode="auto">
          <a:xfrm>
            <a:off x="-58738" y="6376988"/>
            <a:ext cx="4191001" cy="9239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794" tIns="50397" rIns="100794" bIns="50397"/>
          <a:lstStyle>
            <a:extLst/>
          </a:lstStyle>
          <a:p>
            <a:pPr defTabSz="449170">
              <a:buFont typeface="Times New Roman" pitchFamily="16" charset="0"/>
              <a:buNone/>
              <a:defRPr/>
            </a:pPr>
            <a:endParaRPr lang="en-US">
              <a:ea typeface="Microsoft YaHei" charset="-122"/>
            </a:endParaRPr>
          </a:p>
        </p:txBody>
      </p:sp>
      <p:sp>
        <p:nvSpPr>
          <p:cNvPr id="7" name="Triangle rectangle 6"/>
          <p:cNvSpPr>
            <a:spLocks/>
          </p:cNvSpPr>
          <p:nvPr/>
        </p:nvSpPr>
        <p:spPr bwMode="auto">
          <a:xfrm>
            <a:off x="-6661" y="6383784"/>
            <a:ext cx="3750815" cy="1191457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extLst/>
          </a:lstStyle>
          <a:p>
            <a:pPr algn="ctr" defTabSz="449170" hangingPunct="1">
              <a:buFont typeface="Times New Roman" pitchFamily="16" charset="0"/>
              <a:buNone/>
              <a:defRPr/>
            </a:pPr>
            <a:endParaRPr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-10183" y="6379910"/>
            <a:ext cx="3754337" cy="1195331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9551988" y="5499100"/>
            <a:ext cx="201612" cy="252413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extLst/>
          </a:lstStyle>
          <a:p>
            <a:pPr defTabSz="449170" hangingPunct="1"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9345613" y="5499100"/>
            <a:ext cx="201612" cy="252413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extLst/>
          </a:lstStyle>
          <a:p>
            <a:pPr defTabSz="449170" hangingPunct="1">
              <a:buFont typeface="Times New Roman" pitchFamily="16" charset="0"/>
              <a:buNone/>
              <a:defRPr/>
            </a:pP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58129" y="6000343"/>
            <a:ext cx="7896490" cy="714556"/>
          </a:xfrm>
          <a:noFill/>
        </p:spPr>
        <p:txBody>
          <a:bodyPr tIns="0"/>
          <a:lstStyle>
            <a:lvl1pPr marL="0" marR="20159" indent="0" algn="r">
              <a:buNone/>
              <a:defRPr sz="15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52016" y="209405"/>
            <a:ext cx="9576594" cy="483819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500"/>
            </a:lvl1pPr>
            <a:extLst/>
          </a:lstStyle>
          <a:p>
            <a:pPr lvl="0"/>
            <a:r>
              <a:rPr lang="fr-FR" noProof="0" smtClean="0"/>
              <a:t>Cliquez sur l'icône pour ajouter une image</a:t>
            </a:r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016" y="5362896"/>
            <a:ext cx="8902603" cy="62024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11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36B120D-8EFE-446D-BBFC-B1E8D15C2D3E}" type="datetimeFigureOut">
              <a:rPr lang="en-US"/>
              <a:pPr>
                <a:defRPr/>
              </a:pPr>
              <a:t>5/19/2017</a:t>
            </a:fld>
            <a:endParaRPr lang="en-US"/>
          </a:p>
        </p:txBody>
      </p:sp>
      <p:sp>
        <p:nvSpPr>
          <p:cNvPr id="12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D3DA3A4-4F49-45A1-8389-7ACF1BB0D46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/>
          <p:cNvSpPr>
            <a:spLocks/>
          </p:cNvSpPr>
          <p:nvPr/>
        </p:nvSpPr>
        <p:spPr bwMode="auto">
          <a:xfrm>
            <a:off x="790575" y="5513388"/>
            <a:ext cx="4191000" cy="15906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794" tIns="50397" rIns="100794" bIns="50397"/>
          <a:lstStyle>
            <a:extLst/>
          </a:lstStyle>
          <a:p>
            <a:pPr defTabSz="449170">
              <a:buFont typeface="Times New Roman" pitchFamily="16" charset="0"/>
              <a:buNone/>
              <a:defRPr/>
            </a:pPr>
            <a:endParaRPr lang="en-US">
              <a:ea typeface="Microsoft YaHei" charset="-122"/>
            </a:endParaRPr>
          </a:p>
        </p:txBody>
      </p:sp>
      <p:sp>
        <p:nvSpPr>
          <p:cNvPr id="12" name="Forme libre 11"/>
          <p:cNvSpPr>
            <a:spLocks/>
          </p:cNvSpPr>
          <p:nvPr/>
        </p:nvSpPr>
        <p:spPr bwMode="auto">
          <a:xfrm>
            <a:off x="-58738" y="6376988"/>
            <a:ext cx="4191001" cy="9239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794" tIns="50397" rIns="100794" bIns="50397"/>
          <a:lstStyle>
            <a:extLst/>
          </a:lstStyle>
          <a:p>
            <a:pPr defTabSz="449170">
              <a:buFont typeface="Times New Roman" pitchFamily="16" charset="0"/>
              <a:buNone/>
              <a:defRPr/>
            </a:pPr>
            <a:endParaRPr lang="en-US">
              <a:ea typeface="Microsoft YaHei" charset="-122"/>
            </a:endParaRPr>
          </a:p>
        </p:txBody>
      </p:sp>
      <p:sp>
        <p:nvSpPr>
          <p:cNvPr id="14" name="Triangle rectangle 13"/>
          <p:cNvSpPr>
            <a:spLocks/>
          </p:cNvSpPr>
          <p:nvPr/>
        </p:nvSpPr>
        <p:spPr bwMode="auto">
          <a:xfrm>
            <a:off x="-6661" y="6383784"/>
            <a:ext cx="3750815" cy="1191457"/>
          </a:xfrm>
          <a:prstGeom prst="rtTriangle">
            <a:avLst/>
          </a:prstGeom>
          <a:blipFill>
            <a:blip r:embed="rId15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extLst/>
          </a:lstStyle>
          <a:p>
            <a:pPr algn="ctr" defTabSz="449170" hangingPunct="1">
              <a:buFont typeface="Times New Roman" pitchFamily="16" charset="0"/>
              <a:buNone/>
              <a:defRPr/>
            </a:pPr>
            <a:endParaRPr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-10183" y="6379910"/>
            <a:ext cx="3754337" cy="1195331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74150" cy="1258887"/>
          </a:xfrm>
          <a:prstGeom prst="rect">
            <a:avLst/>
          </a:prstGeom>
        </p:spPr>
        <p:txBody>
          <a:bodyPr vert="horz"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1033" name="Espace réservé du texte 29"/>
          <p:cNvSpPr>
            <a:spLocks noGrp="1"/>
          </p:cNvSpPr>
          <p:nvPr>
            <p:ph type="body" idx="1"/>
          </p:nvPr>
        </p:nvSpPr>
        <p:spPr bwMode="auto">
          <a:xfrm>
            <a:off x="503238" y="1633538"/>
            <a:ext cx="907415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smtClean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7416800" y="7062788"/>
            <a:ext cx="2116138" cy="403225"/>
          </a:xfrm>
          <a:prstGeom prst="rect">
            <a:avLst/>
          </a:prstGeom>
        </p:spPr>
        <p:txBody>
          <a:bodyPr vert="horz" lIns="100794" tIns="50397" rIns="100794" bIns="50397" anchor="b"/>
          <a:lstStyle>
            <a:lvl1pPr algn="l" defTabSz="449170" eaLnBrk="1" latinLnBrk="0" hangingPunct="1">
              <a:buFont typeface="Times New Roman" pitchFamily="16" charset="0"/>
              <a:buNone/>
              <a:defRPr kumimoji="0" sz="1100">
                <a:solidFill>
                  <a:schemeClr val="tx1"/>
                </a:solidFill>
                <a:ea typeface="Microsoft YaHei" charset="-122"/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829175" y="7062788"/>
            <a:ext cx="2590800" cy="403225"/>
          </a:xfrm>
          <a:prstGeom prst="rect">
            <a:avLst/>
          </a:prstGeom>
        </p:spPr>
        <p:txBody>
          <a:bodyPr vert="horz" lIns="100794" tIns="50397" rIns="100794" bIns="50397" anchor="b"/>
          <a:lstStyle>
            <a:lvl1pPr algn="r" defTabSz="449170" eaLnBrk="1" latinLnBrk="0" hangingPunct="1">
              <a:buFont typeface="Times New Roman" pitchFamily="16" charset="0"/>
              <a:buNone/>
              <a:defRPr kumimoji="0" sz="1100">
                <a:solidFill>
                  <a:schemeClr val="tx1"/>
                </a:solidFill>
                <a:ea typeface="Microsoft YaHei" charset="-122"/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9532938" y="7062788"/>
            <a:ext cx="403225" cy="403225"/>
          </a:xfrm>
          <a:prstGeom prst="rect">
            <a:avLst/>
          </a:prstGeom>
        </p:spPr>
        <p:txBody>
          <a:bodyPr vert="horz" lIns="100794" tIns="50397" rIns="100794" bIns="50397" anchor="b"/>
          <a:lstStyle>
            <a:lvl1pPr algn="r" defTabSz="449170" eaLnBrk="1" latinLnBrk="0" hangingPunct="1">
              <a:buFont typeface="Times New Roman" pitchFamily="16" charset="0"/>
              <a:buNone/>
              <a:defRPr kumimoji="0" sz="1100" b="0">
                <a:solidFill>
                  <a:schemeClr val="tx1"/>
                </a:solidFill>
                <a:ea typeface="Microsoft YaHei" charset="-122"/>
              </a:defRPr>
            </a:lvl1pPr>
            <a:extLst/>
          </a:lstStyle>
          <a:p>
            <a:pPr>
              <a:defRPr/>
            </a:pPr>
            <a:fld id="{7E411718-CAD0-4248-ABD5-4658D635C3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2"/>
          </a:solidFill>
          <a:latin typeface="Lucida Sans Unicod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2"/>
          </a:solidFill>
          <a:latin typeface="Lucida Sans Unicod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2"/>
          </a:solidFill>
          <a:latin typeface="Lucida Sans Unicod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chemeClr val="tx2"/>
          </a:solidFill>
          <a:latin typeface="Lucida Sans Unicod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chemeClr val="tx2"/>
          </a:solidFill>
          <a:latin typeface="Lucida Sans Unicod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chemeClr val="tx2"/>
          </a:solidFill>
          <a:latin typeface="Lucida Sans Unicod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chemeClr val="tx2"/>
          </a:solidFill>
          <a:latin typeface="Lucida Sans Unicod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chemeClr val="tx2"/>
          </a:solidFill>
          <a:latin typeface="Lucida Sans Unicode" charset="0"/>
        </a:defRPr>
      </a:lvl9pPr>
      <a:extLst/>
    </p:titleStyle>
    <p:bodyStyle>
      <a:lvl1pPr marL="401638" indent="-280988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50825" algn="l" rtl="0" eaLnBrk="0" fontAlgn="base" hangingPunct="0">
        <a:spcBef>
          <a:spcPts val="363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946150" indent="-250825" algn="l" rtl="0" eaLnBrk="0" fontAlgn="base" hangingPunct="0">
        <a:spcBef>
          <a:spcPts val="388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58888" indent="-250825" algn="l" rtl="0" eaLnBrk="0" fontAlgn="base" hangingPunct="0">
        <a:spcBef>
          <a:spcPts val="3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511300" indent="-250825" algn="l" rtl="0" eaLnBrk="0" fontAlgn="base" hangingPunct="0">
        <a:spcBef>
          <a:spcPts val="3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3900" indent="-251986" algn="l" rtl="0" eaLnBrk="1" latinLnBrk="0" hangingPunct="1">
        <a:spcBef>
          <a:spcPts val="386"/>
        </a:spcBef>
        <a:buClr>
          <a:schemeClr val="accent3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015886" indent="-251986" algn="l" rtl="0" eaLnBrk="1" latinLnBrk="0" hangingPunct="1">
        <a:spcBef>
          <a:spcPts val="386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67872" indent="-251986" algn="l" rtl="0" eaLnBrk="1" latinLnBrk="0" hangingPunct="1">
        <a:spcBef>
          <a:spcPts val="386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19858" indent="-251986" algn="l" rtl="0" eaLnBrk="1" latinLnBrk="0" hangingPunct="1">
        <a:spcBef>
          <a:spcPts val="386"/>
        </a:spcBef>
        <a:buClr>
          <a:schemeClr val="accent3"/>
        </a:buClr>
        <a:buFont typeface="Wingdings 2"/>
        <a:buChar char="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ctrTitle"/>
          </p:nvPr>
        </p:nvSpPr>
        <p:spPr>
          <a:xfrm>
            <a:off x="754032" y="350813"/>
            <a:ext cx="8568531" cy="2016973"/>
          </a:xfrm>
        </p:spPr>
        <p:txBody>
          <a:bodyPr tIns="3880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  <a:tab pos="8684999" algn="l"/>
              </a:tabLst>
              <a:defRPr/>
            </a:pPr>
            <a:r>
              <a:rPr lang="fr-FR" sz="4400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</a:t>
            </a:r>
            <a:r>
              <a:rPr lang="fr-FR" sz="4400" dirty="0">
                <a:solidFill>
                  <a:srgbClr val="FF9900"/>
                </a:solidFill>
              </a:rPr>
              <a:t/>
            </a:r>
            <a:br>
              <a:rPr lang="fr-FR" sz="4400" dirty="0">
                <a:solidFill>
                  <a:srgbClr val="FF9900"/>
                </a:solidFill>
              </a:rPr>
            </a:br>
            <a:r>
              <a:rPr lang="fr-FR" sz="4400" dirty="0">
                <a:solidFill>
                  <a:srgbClr val="FF9900"/>
                </a:solidFill>
              </a:rPr>
              <a:t> </a:t>
            </a:r>
            <a:br>
              <a:rPr lang="fr-FR" sz="4400" dirty="0">
                <a:solidFill>
                  <a:srgbClr val="FF9900"/>
                </a:solidFill>
              </a:rPr>
            </a:br>
            <a:r>
              <a:rPr lang="fr-FR" sz="4000" b="0" dirty="0">
                <a:solidFill>
                  <a:srgbClr val="FF9900"/>
                </a:solidFill>
                <a:effectLst/>
              </a:rPr>
              <a:t>Distributeur de croquettes pour chat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82625" y="3279775"/>
            <a:ext cx="8567738" cy="1322388"/>
          </a:xfrm>
          <a:noFill/>
        </p:spPr>
        <p:txBody>
          <a:bodyPr lIns="0" tIns="27714" rIns="0" bIns="0" anchor="ctr"/>
          <a:lstStyle/>
          <a:p>
            <a:pPr marL="214313" marR="0" indent="-212725" algn="ctr" eaLnBrk="1" hangingPunct="1">
              <a:tabLst>
                <a:tab pos="722313" algn="l"/>
                <a:tab pos="1446213" algn="l"/>
                <a:tab pos="2170113" algn="l"/>
                <a:tab pos="2894013" algn="l"/>
                <a:tab pos="3617913" algn="l"/>
                <a:tab pos="4341813" algn="l"/>
                <a:tab pos="5065713" algn="l"/>
                <a:tab pos="5789613" algn="l"/>
                <a:tab pos="6513513" algn="l"/>
                <a:tab pos="7237413" algn="l"/>
                <a:tab pos="7959725" algn="l"/>
                <a:tab pos="8683625" algn="l"/>
              </a:tabLst>
            </a:pPr>
            <a:r>
              <a:rPr lang="fr-FR" sz="4400" dirty="0" smtClean="0">
                <a:solidFill>
                  <a:srgbClr val="FF9900"/>
                </a:solidFill>
              </a:rPr>
              <a:t>Identifier un chat</a:t>
            </a: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608513"/>
            <a:ext cx="2808288" cy="295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itre 2"/>
          <p:cNvSpPr txBox="1">
            <a:spLocks/>
          </p:cNvSpPr>
          <p:nvPr/>
        </p:nvSpPr>
        <p:spPr>
          <a:xfrm>
            <a:off x="7344568" y="5580037"/>
            <a:ext cx="8605838" cy="432048"/>
          </a:xfrm>
          <a:prstGeom prst="rect">
            <a:avLst/>
          </a:prstGeom>
        </p:spPr>
        <p:txBody>
          <a:bodyPr vert="horz" lIns="100794" tIns="50397" rIns="100794" bIns="50397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Lycée</a:t>
            </a:r>
            <a:r>
              <a:rPr kumimoji="0" lang="fr-FR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André Malraux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80672" y="5436021"/>
            <a:ext cx="160813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Leblanc Kévin 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719167" y="279375"/>
            <a:ext cx="8607425" cy="1714512"/>
          </a:xfrm>
          <a:prstGeom prst="rect">
            <a:avLst/>
          </a:prstGeom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Expérimentation</a:t>
            </a:r>
          </a:p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26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r>
              <a:rPr lang="fr-FR" sz="2600" baseline="300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ième</a:t>
            </a:r>
            <a:r>
              <a:rPr lang="fr-FR" sz="26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expérimentation : </a:t>
            </a:r>
            <a:endParaRPr lang="fr-FR" sz="2600" dirty="0">
              <a:solidFill>
                <a:srgbClr val="FF9900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Arduino_simul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800" y="1763613"/>
            <a:ext cx="6323546" cy="4752528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359792" y="1691605"/>
            <a:ext cx="4752528" cy="1656184"/>
          </a:xfrm>
          <a:prstGeom prst="roundRect">
            <a:avLst/>
          </a:prstGeom>
          <a:noFill/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Arduino Initialis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784" y="539477"/>
            <a:ext cx="8526176" cy="288008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 à coins arrondis 6"/>
          <p:cNvSpPr/>
          <p:nvPr/>
        </p:nvSpPr>
        <p:spPr>
          <a:xfrm>
            <a:off x="287784" y="3347789"/>
            <a:ext cx="6768752" cy="2088232"/>
          </a:xfrm>
          <a:prstGeom prst="roundRect">
            <a:avLst/>
          </a:prstGeom>
          <a:noFill/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Arduino loo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76" y="2474172"/>
            <a:ext cx="9513141" cy="3033857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 à coins arrondis 8"/>
          <p:cNvSpPr/>
          <p:nvPr/>
        </p:nvSpPr>
        <p:spPr>
          <a:xfrm>
            <a:off x="359792" y="5364013"/>
            <a:ext cx="4320480" cy="1152128"/>
          </a:xfrm>
          <a:prstGeom prst="roundRect">
            <a:avLst/>
          </a:prstGeom>
          <a:noFill/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Arduino nettoyag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784" y="4571925"/>
            <a:ext cx="7463262" cy="1972231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719167" y="279375"/>
            <a:ext cx="8607425" cy="1714512"/>
          </a:xfrm>
          <a:prstGeom prst="rect">
            <a:avLst/>
          </a:prstGeom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Expérimentation</a:t>
            </a:r>
          </a:p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26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r>
              <a:rPr lang="fr-FR" sz="2600" baseline="300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ième</a:t>
            </a:r>
            <a:r>
              <a:rPr lang="fr-FR" sz="26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expérimentation (suite): </a:t>
            </a:r>
            <a:endParaRPr lang="fr-FR" sz="2600" dirty="0">
              <a:solidFill>
                <a:srgbClr val="FF9900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 descr="fonction affich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840" y="293994"/>
            <a:ext cx="2736304" cy="7265681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/>
        </p:spPr>
      </p:pic>
      <p:pic>
        <p:nvPicPr>
          <p:cNvPr id="12" name="Image 11" descr="Liste badge_car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0192" y="1979637"/>
            <a:ext cx="2448272" cy="466338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/>
        </p:spPr>
      </p:pic>
      <p:pic>
        <p:nvPicPr>
          <p:cNvPr id="16" name="Image 15" descr="Chat n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800" y="1835621"/>
            <a:ext cx="6048672" cy="5319154"/>
          </a:xfrm>
          <a:prstGeom prst="rect">
            <a:avLst/>
          </a:prstGeom>
        </p:spPr>
      </p:pic>
      <p:pic>
        <p:nvPicPr>
          <p:cNvPr id="17" name="Image 16" descr="Chat 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800" y="1835621"/>
            <a:ext cx="6048672" cy="5328592"/>
          </a:xfrm>
          <a:prstGeom prst="rect">
            <a:avLst/>
          </a:prstGeom>
        </p:spPr>
      </p:pic>
      <p:pic>
        <p:nvPicPr>
          <p:cNvPr id="18" name="Image 17" descr="Chat 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800" y="1835621"/>
            <a:ext cx="6048672" cy="5337672"/>
          </a:xfrm>
          <a:prstGeom prst="rect">
            <a:avLst/>
          </a:prstGeom>
        </p:spPr>
      </p:pic>
      <p:pic>
        <p:nvPicPr>
          <p:cNvPr id="19" name="Image 18" descr="Chat inconnu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1800" y="1254771"/>
            <a:ext cx="8352928" cy="4914508"/>
          </a:xfrm>
          <a:prstGeom prst="rect">
            <a:avLst/>
          </a:prstGeom>
        </p:spPr>
      </p:pic>
      <p:pic>
        <p:nvPicPr>
          <p:cNvPr id="15" name="Image 14" descr="katnw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64448" y="2555700"/>
            <a:ext cx="2955103" cy="500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196E-6 1.62429E-6 L 0.20353 -0.2645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-13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719832" y="251445"/>
            <a:ext cx="8641625" cy="1916286"/>
          </a:xfrm>
          <a:prstGeom prst="rect">
            <a:avLst/>
          </a:prstGeom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</a:t>
            </a:r>
            <a:r>
              <a:rPr lang="fr-FR" sz="4100" b="1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Conclusion</a:t>
            </a:r>
            <a:br>
              <a:rPr lang="fr-FR" sz="4100" b="1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fr-FR" sz="26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Ecarts :</a:t>
            </a:r>
            <a:br>
              <a:rPr lang="fr-FR" sz="26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fr-FR" sz="2600" b="1" dirty="0" smtClean="0">
                <a:solidFill>
                  <a:srgbClr val="00B05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Solutions : </a:t>
            </a:r>
          </a:p>
        </p:txBody>
      </p:sp>
      <p:pic>
        <p:nvPicPr>
          <p:cNvPr id="4" name="Image 3" descr="chat-acc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28544" y="2480310"/>
            <a:ext cx="2768254" cy="5079365"/>
          </a:xfrm>
          <a:prstGeom prst="rect">
            <a:avLst/>
          </a:prstGeom>
        </p:spPr>
      </p:pic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719832" y="3347789"/>
            <a:ext cx="8605838" cy="43204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fr-FR" sz="2400" b="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Perturbations électromagnétiques </a:t>
            </a:r>
            <a:endParaRPr lang="fr-FR" sz="2400" b="0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re 2"/>
          <p:cNvSpPr txBox="1">
            <a:spLocks/>
          </p:cNvSpPr>
          <p:nvPr/>
        </p:nvSpPr>
        <p:spPr>
          <a:xfrm>
            <a:off x="719832" y="2123653"/>
            <a:ext cx="8605838" cy="432048"/>
          </a:xfrm>
          <a:prstGeom prst="rect">
            <a:avLst/>
          </a:prstGeom>
        </p:spPr>
        <p:txBody>
          <a:bodyPr vert="horz" lIns="100794" tIns="50397" rIns="100794" bIns="50397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Passage</a:t>
            </a:r>
            <a:r>
              <a:rPr kumimoji="0" lang="fr-FR" sz="24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trop rapide du badge dans le champ du lecteur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8" name="Titre 2"/>
          <p:cNvSpPr txBox="1">
            <a:spLocks/>
          </p:cNvSpPr>
          <p:nvPr/>
        </p:nvSpPr>
        <p:spPr>
          <a:xfrm>
            <a:off x="719832" y="4643933"/>
            <a:ext cx="8605838" cy="432048"/>
          </a:xfrm>
          <a:prstGeom prst="rect">
            <a:avLst/>
          </a:prstGeom>
        </p:spPr>
        <p:txBody>
          <a:bodyPr vert="horz" lIns="100794" tIns="50397" rIns="100794" bIns="50397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Surtout</a:t>
            </a:r>
            <a:r>
              <a:rPr kumimoji="0" lang="fr-FR" sz="24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: exploitation incorrecte des données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9" name="Titre 2"/>
          <p:cNvSpPr txBox="1">
            <a:spLocks/>
          </p:cNvSpPr>
          <p:nvPr/>
        </p:nvSpPr>
        <p:spPr>
          <a:xfrm>
            <a:off x="719832" y="2627709"/>
            <a:ext cx="8605838" cy="432048"/>
          </a:xfrm>
          <a:prstGeom prst="rect">
            <a:avLst/>
          </a:prstGeom>
        </p:spPr>
        <p:txBody>
          <a:bodyPr vert="horz" lIns="100794" tIns="50397" rIns="100794" bIns="50397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Zone</a:t>
            </a:r>
            <a:r>
              <a:rPr kumimoji="0" lang="fr-FR" sz="2400" b="0" i="0" u="none" strike="noStrike" kern="120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de passage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2" name="Image 11" descr="egygapp42sw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0072" y="1169068"/>
            <a:ext cx="5117554" cy="4482977"/>
          </a:xfrm>
          <a:prstGeom prst="rect">
            <a:avLst/>
          </a:prstGeom>
        </p:spPr>
      </p:pic>
      <p:sp>
        <p:nvSpPr>
          <p:cNvPr id="13" name="Titre 2"/>
          <p:cNvSpPr txBox="1">
            <a:spLocks/>
          </p:cNvSpPr>
          <p:nvPr/>
        </p:nvSpPr>
        <p:spPr>
          <a:xfrm>
            <a:off x="719832" y="3851845"/>
            <a:ext cx="8605838" cy="432048"/>
          </a:xfrm>
          <a:prstGeom prst="rect">
            <a:avLst/>
          </a:prstGeom>
        </p:spPr>
        <p:txBody>
          <a:bodyPr vert="horz" lIns="100794" tIns="50397" rIns="100794" bIns="50397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Système</a:t>
            </a:r>
            <a:r>
              <a:rPr kumimoji="0" lang="fr-FR" sz="2400" b="0" i="0" u="none" strike="noStrike" kern="120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/ Aucun appareil à côté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4" name="Titre 2"/>
          <p:cNvSpPr txBox="1">
            <a:spLocks/>
          </p:cNvSpPr>
          <p:nvPr/>
        </p:nvSpPr>
        <p:spPr>
          <a:xfrm>
            <a:off x="719832" y="5292005"/>
            <a:ext cx="8605838" cy="648072"/>
          </a:xfrm>
          <a:prstGeom prst="rect">
            <a:avLst/>
          </a:prstGeom>
        </p:spPr>
        <p:txBody>
          <a:bodyPr vert="horz" lIns="100794" tIns="50397" rIns="100794" bIns="50397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Connaissance</a:t>
            </a:r>
            <a:r>
              <a:rPr kumimoji="0" lang="fr-FR" sz="2400" b="0" i="0" u="none" strike="noStrike" kern="120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approfondie du comportement RFID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Gestion du programme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7559675"/>
            <a:ext cx="10080625" cy="6696744"/>
          </a:xfrm>
        </p:spPr>
        <p:txBody>
          <a:bodyPr>
            <a:normAutofit fontScale="90000"/>
          </a:bodyPr>
          <a:lstStyle/>
          <a:p>
            <a:pPr algn="ctr"/>
            <a:r>
              <a:rPr lang="fr-FR" b="0" dirty="0" smtClean="0">
                <a:solidFill>
                  <a:srgbClr val="FF9900"/>
                </a:solidFill>
              </a:rPr>
              <a:t>Merci d’avoir écouté !</a:t>
            </a:r>
            <a:br>
              <a:rPr lang="fr-FR" b="0" dirty="0" smtClean="0">
                <a:solidFill>
                  <a:srgbClr val="FF9900"/>
                </a:solidFill>
              </a:rPr>
            </a:br>
            <a:r>
              <a:rPr lang="fr-FR" b="0" dirty="0" smtClean="0">
                <a:solidFill>
                  <a:srgbClr val="FF9900"/>
                </a:solidFill>
              </a:rPr>
              <a:t/>
            </a:r>
            <a:br>
              <a:rPr lang="fr-FR" b="0" dirty="0" smtClean="0">
                <a:solidFill>
                  <a:srgbClr val="FF9900"/>
                </a:solidFill>
              </a:rPr>
            </a:br>
            <a:r>
              <a:rPr lang="fr-FR" sz="3300" b="0" dirty="0" smtClean="0">
                <a:solidFill>
                  <a:srgbClr val="FF9900"/>
                </a:solidFill>
              </a:rPr>
              <a:t>Liens images : </a:t>
            </a:r>
            <a:r>
              <a:rPr lang="fr-FR" b="0" dirty="0" smtClean="0">
                <a:solidFill>
                  <a:srgbClr val="FF9900"/>
                </a:solidFill>
              </a:rPr>
              <a:t/>
            </a:r>
            <a:br>
              <a:rPr lang="fr-FR" b="0" dirty="0" smtClean="0">
                <a:solidFill>
                  <a:srgbClr val="FF9900"/>
                </a:solidFill>
              </a:rPr>
            </a:br>
            <a:r>
              <a:rPr lang="fr-FR" b="0" dirty="0" smtClean="0">
                <a:solidFill>
                  <a:srgbClr val="FF9900"/>
                </a:solidFill>
              </a:rPr>
              <a:t> </a:t>
            </a:r>
            <a: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https://pixabay.com/p-971704/?no_redirect</a:t>
            </a:r>
            <a:b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http://www.biofoodfrance.fr/images/articles/image/troepjes/katnw.png</a:t>
            </a:r>
            <a:b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http://www.vet-villereuse.ch/images/animaux/chat-accid.png</a:t>
            </a:r>
            <a:b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http://storefeederimages.blob.core.windows.net/pampurredpetsltd/Products/c2184e9a-0d38-43c7-9c73-7a4b25363f2b/Full/egygapp42sw.jpeg</a:t>
            </a:r>
            <a:b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https://www.gotronic.fr/art-lecteur-rfid-grove-125-khz-113020002-19038.htm</a:t>
            </a:r>
            <a:b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https://</a:t>
            </a:r>
            <a: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www.gotronic.fr/art-5-badges-rfid-125-khz-19040.htm</a:t>
            </a:r>
            <a:r>
              <a:rPr lang="fr-FR" sz="27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fr-FR" sz="27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fr-FR" sz="27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b="0" dirty="0" smtClean="0">
                <a:solidFill>
                  <a:srgbClr val="FF9900"/>
                </a:solidFill>
              </a:rPr>
              <a:t/>
            </a:r>
            <a:br>
              <a:rPr lang="fr-FR" b="0" dirty="0" smtClean="0">
                <a:solidFill>
                  <a:srgbClr val="FF9900"/>
                </a:solidFill>
              </a:rPr>
            </a:br>
            <a:r>
              <a:rPr lang="fr-FR" sz="3300" b="0" dirty="0" smtClean="0">
                <a:solidFill>
                  <a:srgbClr val="FF9900"/>
                </a:solidFill>
              </a:rPr>
              <a:t>Lien du code </a:t>
            </a:r>
            <a:r>
              <a:rPr lang="fr-FR" sz="3300" b="0" dirty="0" smtClean="0">
                <a:solidFill>
                  <a:srgbClr val="FF9900"/>
                </a:solidFill>
              </a:rPr>
              <a:t>utilisé :</a:t>
            </a:r>
            <a:r>
              <a:rPr lang="fr-FR" b="0" dirty="0" smtClean="0">
                <a:solidFill>
                  <a:srgbClr val="FF9900"/>
                </a:solidFill>
              </a:rPr>
              <a:t/>
            </a:r>
            <a:br>
              <a:rPr lang="fr-FR" b="0" dirty="0" smtClean="0">
                <a:solidFill>
                  <a:srgbClr val="FF9900"/>
                </a:solidFill>
              </a:rPr>
            </a:br>
            <a:r>
              <a:rPr lang="fr-FR" b="0" dirty="0" smtClean="0">
                <a:solidFill>
                  <a:srgbClr val="FF9900"/>
                </a:solidFill>
              </a:rPr>
              <a:t> </a:t>
            </a:r>
            <a:r>
              <a:rPr lang="fr-FR" sz="2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http://wiki.seeed.cc/Grove-125KHz_RFID_Reader/  </a:t>
            </a:r>
            <a:endParaRPr lang="fr-FR" sz="24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7007E-6 -7.12335E-7 L 2.47007E-6 -0.96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</p:spPr>
        <p:txBody>
          <a:bodyPr tIns="17636"/>
          <a:lstStyle/>
          <a:p>
            <a:pPr marL="430213" indent="-322263" eaLnBrk="1" hangingPunct="1">
              <a:buClr>
                <a:srgbClr val="E6E6E6"/>
              </a:buClr>
              <a:buSzPct val="45000"/>
              <a:buFont typeface="Wingdings" pitchFamily="2" charset="2"/>
              <a:buChar char=""/>
              <a:tabLst>
                <a:tab pos="722313" algn="l"/>
                <a:tab pos="1446213" algn="l"/>
                <a:tab pos="2170113" algn="l"/>
                <a:tab pos="2894013" algn="l"/>
                <a:tab pos="3617913" algn="l"/>
                <a:tab pos="4341813" algn="l"/>
                <a:tab pos="5065713" algn="l"/>
                <a:tab pos="5789613" algn="l"/>
                <a:tab pos="6513513" algn="l"/>
                <a:tab pos="7237413" algn="l"/>
                <a:tab pos="7959725" algn="l"/>
                <a:tab pos="8683625" algn="l"/>
              </a:tabLst>
            </a:pPr>
            <a:r>
              <a:rPr lang="fr-FR" sz="2800" dirty="0" smtClean="0">
                <a:solidFill>
                  <a:srgbClr val="FF9900"/>
                </a:solidFill>
              </a:rPr>
              <a:t>Présentation du projet commun</a:t>
            </a:r>
            <a:br>
              <a:rPr lang="fr-FR" sz="2800" dirty="0" smtClean="0">
                <a:solidFill>
                  <a:srgbClr val="FF9900"/>
                </a:solidFill>
              </a:rPr>
            </a:br>
            <a:endParaRPr lang="fr-FR" sz="2800" dirty="0" smtClean="0">
              <a:solidFill>
                <a:srgbClr val="FF9900"/>
              </a:solidFill>
            </a:endParaRPr>
          </a:p>
          <a:p>
            <a:pPr marL="430213" indent="-322263" eaLnBrk="1" hangingPunct="1">
              <a:buClr>
                <a:srgbClr val="E6E6E6"/>
              </a:buClr>
              <a:buSzPct val="45000"/>
              <a:buFont typeface="Wingdings" pitchFamily="2" charset="2"/>
              <a:buChar char=""/>
              <a:tabLst>
                <a:tab pos="722313" algn="l"/>
                <a:tab pos="1446213" algn="l"/>
                <a:tab pos="2170113" algn="l"/>
                <a:tab pos="2894013" algn="l"/>
                <a:tab pos="3617913" algn="l"/>
                <a:tab pos="4341813" algn="l"/>
                <a:tab pos="5065713" algn="l"/>
                <a:tab pos="5789613" algn="l"/>
                <a:tab pos="6513513" algn="l"/>
                <a:tab pos="7237413" algn="l"/>
                <a:tab pos="7959725" algn="l"/>
                <a:tab pos="8683625" algn="l"/>
              </a:tabLst>
            </a:pPr>
            <a:r>
              <a:rPr lang="fr-FR" sz="2800" dirty="0" smtClean="0">
                <a:solidFill>
                  <a:srgbClr val="FF9900"/>
                </a:solidFill>
              </a:rPr>
              <a:t>Explications du projet Identifier un chat</a:t>
            </a:r>
            <a:br>
              <a:rPr lang="fr-FR" sz="2800" dirty="0" smtClean="0">
                <a:solidFill>
                  <a:srgbClr val="FF9900"/>
                </a:solidFill>
              </a:rPr>
            </a:br>
            <a:r>
              <a:rPr lang="fr-FR" sz="2800" dirty="0" smtClean="0">
                <a:solidFill>
                  <a:srgbClr val="FF9900"/>
                </a:solidFill>
              </a:rPr>
              <a:t/>
            </a:r>
            <a:br>
              <a:rPr lang="fr-FR" sz="2800" dirty="0" smtClean="0">
                <a:solidFill>
                  <a:srgbClr val="FF9900"/>
                </a:solidFill>
              </a:rPr>
            </a:br>
            <a:r>
              <a:rPr lang="fr-FR" sz="2800" dirty="0" smtClean="0">
                <a:solidFill>
                  <a:srgbClr val="FF9900"/>
                </a:solidFill>
              </a:rPr>
              <a:t>Simulation</a:t>
            </a:r>
            <a:br>
              <a:rPr lang="fr-FR" sz="2800" dirty="0" smtClean="0">
                <a:solidFill>
                  <a:srgbClr val="FF9900"/>
                </a:solidFill>
              </a:rPr>
            </a:br>
            <a:r>
              <a:rPr lang="fr-FR" sz="2800" dirty="0" smtClean="0">
                <a:solidFill>
                  <a:srgbClr val="FF9900"/>
                </a:solidFill>
              </a:rPr>
              <a:t/>
            </a:r>
            <a:br>
              <a:rPr lang="fr-FR" sz="2800" dirty="0" smtClean="0">
                <a:solidFill>
                  <a:srgbClr val="FF9900"/>
                </a:solidFill>
              </a:rPr>
            </a:br>
            <a:r>
              <a:rPr lang="fr-FR" sz="2800" dirty="0" smtClean="0">
                <a:solidFill>
                  <a:srgbClr val="FF9900"/>
                </a:solidFill>
              </a:rPr>
              <a:t>Expérimentation</a:t>
            </a:r>
            <a:br>
              <a:rPr lang="fr-FR" sz="2800" dirty="0" smtClean="0">
                <a:solidFill>
                  <a:srgbClr val="FF9900"/>
                </a:solidFill>
              </a:rPr>
            </a:br>
            <a:endParaRPr lang="fr-FR" sz="2800" dirty="0" smtClean="0">
              <a:solidFill>
                <a:srgbClr val="FF9900"/>
              </a:solidFill>
            </a:endParaRPr>
          </a:p>
          <a:p>
            <a:pPr marL="430213" indent="-322263" eaLnBrk="1" hangingPunct="1">
              <a:buClr>
                <a:srgbClr val="E6E6E6"/>
              </a:buClr>
              <a:buSzPct val="45000"/>
              <a:buFont typeface="Wingdings" pitchFamily="2" charset="2"/>
              <a:buChar char=""/>
              <a:tabLst>
                <a:tab pos="722313" algn="l"/>
                <a:tab pos="1446213" algn="l"/>
                <a:tab pos="2170113" algn="l"/>
                <a:tab pos="2894013" algn="l"/>
                <a:tab pos="3617913" algn="l"/>
                <a:tab pos="4341813" algn="l"/>
                <a:tab pos="5065713" algn="l"/>
                <a:tab pos="5789613" algn="l"/>
                <a:tab pos="6513513" algn="l"/>
                <a:tab pos="7237413" algn="l"/>
                <a:tab pos="7959725" algn="l"/>
                <a:tab pos="8683625" algn="l"/>
              </a:tabLst>
            </a:pPr>
            <a:r>
              <a:rPr lang="fr-FR" sz="2800" dirty="0" smtClean="0">
                <a:solidFill>
                  <a:srgbClr val="FF9900"/>
                </a:solidFill>
              </a:rPr>
              <a:t>Quantification des écarts</a:t>
            </a:r>
            <a:br>
              <a:rPr lang="fr-FR" sz="2800" dirty="0" smtClean="0">
                <a:solidFill>
                  <a:srgbClr val="FF9900"/>
                </a:solidFill>
              </a:rPr>
            </a:br>
            <a:endParaRPr lang="fr-FR" sz="2800" dirty="0" smtClean="0">
              <a:solidFill>
                <a:srgbClr val="FF9900"/>
              </a:solidFill>
            </a:endParaRPr>
          </a:p>
          <a:p>
            <a:pPr marL="430213" indent="-322263" eaLnBrk="1" hangingPunct="1">
              <a:buClr>
                <a:srgbClr val="E6E6E6"/>
              </a:buClr>
              <a:buSzPct val="45000"/>
              <a:buFont typeface="Wingdings" pitchFamily="2" charset="2"/>
              <a:buChar char=""/>
              <a:tabLst>
                <a:tab pos="722313" algn="l"/>
                <a:tab pos="1446213" algn="l"/>
                <a:tab pos="2170113" algn="l"/>
                <a:tab pos="2894013" algn="l"/>
                <a:tab pos="3617913" algn="l"/>
                <a:tab pos="4341813" algn="l"/>
                <a:tab pos="5065713" algn="l"/>
                <a:tab pos="5789613" algn="l"/>
                <a:tab pos="6513513" algn="l"/>
                <a:tab pos="7237413" algn="l"/>
                <a:tab pos="7959725" algn="l"/>
                <a:tab pos="8683625" algn="l"/>
              </a:tabLst>
            </a:pPr>
            <a:r>
              <a:rPr lang="fr-FR" sz="2800" dirty="0" smtClean="0">
                <a:solidFill>
                  <a:srgbClr val="FF9900"/>
                </a:solidFill>
              </a:rPr>
              <a:t>Conclusion</a:t>
            </a:r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741365" y="282577"/>
            <a:ext cx="8607425" cy="1262063"/>
          </a:xfrm>
        </p:spPr>
        <p:txBody>
          <a:bodyPr tIns="36155"/>
          <a:lstStyle/>
          <a:p>
            <a:pPr eaLnBrk="1" fontAlgn="auto" hangingPunct="1">
              <a:spcAft>
                <a:spcPts val="0"/>
              </a:spcAft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dirty="0" smtClean="0">
                <a:solidFill>
                  <a:srgbClr val="FF9900"/>
                </a:solidFill>
              </a:rPr>
              <a:t>	Plan </a:t>
            </a:r>
            <a:endParaRPr lang="fr-FR" sz="4100" dirty="0">
              <a:solidFill>
                <a:srgbClr val="FF9900"/>
              </a:solidFill>
            </a:endParaRP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5" y="1849438"/>
            <a:ext cx="360363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5" y="2708275"/>
            <a:ext cx="360363" cy="287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5" y="4422775"/>
            <a:ext cx="360363" cy="287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5" y="5351463"/>
            <a:ext cx="360363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5" y="6208713"/>
            <a:ext cx="360363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565525"/>
            <a:ext cx="360363" cy="287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367" t="24781" r="31803" b="26599"/>
          <a:stretch/>
        </p:blipFill>
        <p:spPr>
          <a:xfrm>
            <a:off x="6696496" y="3635821"/>
            <a:ext cx="1164425" cy="1835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1" name="Image 10" descr="18471931_1768917700105201_843577905_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2360" y="6156101"/>
            <a:ext cx="2087985" cy="1174491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/>
        </p:spPr>
      </p:pic>
      <p:pic>
        <p:nvPicPr>
          <p:cNvPr id="1027" name="Picture 3" descr="E:\IMG_20170502_164331593_HD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24688" y="4355901"/>
            <a:ext cx="1295897" cy="2303819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 sz="quarter"/>
          </p:nvPr>
        </p:nvSpPr>
        <p:spPr>
          <a:xfrm>
            <a:off x="741365" y="282577"/>
            <a:ext cx="8607425" cy="1262063"/>
          </a:xfrm>
        </p:spPr>
        <p:txBody>
          <a:bodyPr tIns="36155"/>
          <a:lstStyle/>
          <a:p>
            <a:pPr eaLnBrk="1" fontAlgn="auto" hangingPunct="1">
              <a:spcAft>
                <a:spcPts val="0"/>
              </a:spcAft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dirty="0" smtClean="0">
                <a:solidFill>
                  <a:srgbClr val="FF9900"/>
                </a:solidFill>
              </a:rPr>
              <a:t>	Projet </a:t>
            </a:r>
            <a:r>
              <a:rPr lang="fr-FR" sz="4100" dirty="0">
                <a:solidFill>
                  <a:srgbClr val="FF9900"/>
                </a:solidFill>
              </a:rPr>
              <a:t>commun</a:t>
            </a:r>
          </a:p>
        </p:txBody>
      </p:sp>
      <p:sp>
        <p:nvSpPr>
          <p:cNvPr id="17411" name="Oval 2"/>
          <p:cNvSpPr>
            <a:spLocks noChangeArrowheads="1"/>
          </p:cNvSpPr>
          <p:nvPr/>
        </p:nvSpPr>
        <p:spPr bwMode="auto">
          <a:xfrm>
            <a:off x="215900" y="2808288"/>
            <a:ext cx="2519363" cy="136842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</a:tabLst>
              <a:defRPr/>
            </a:pPr>
            <a:r>
              <a:rPr lang="fr-FR">
                <a:solidFill>
                  <a:srgbClr val="FFFFFF"/>
                </a:solidFill>
              </a:rPr>
              <a:t>Propriétaire(s) du/des chat(s)</a:t>
            </a:r>
          </a:p>
        </p:txBody>
      </p:sp>
      <p:sp>
        <p:nvSpPr>
          <p:cNvPr id="17412" name="Oval 3"/>
          <p:cNvSpPr>
            <a:spLocks noChangeArrowheads="1"/>
          </p:cNvSpPr>
          <p:nvPr/>
        </p:nvSpPr>
        <p:spPr bwMode="auto">
          <a:xfrm>
            <a:off x="3019425" y="2955925"/>
            <a:ext cx="3241675" cy="215741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  <a:tab pos="2894013" algn="l"/>
              </a:tabLst>
              <a:defRPr/>
            </a:pPr>
            <a:r>
              <a:rPr lang="fr-FR" sz="2400">
                <a:solidFill>
                  <a:srgbClr val="FFFFFF"/>
                </a:solidFill>
              </a:rPr>
              <a:t>Distributeur de croquettes pour chat</a:t>
            </a:r>
          </a:p>
        </p:txBody>
      </p:sp>
      <p:sp>
        <p:nvSpPr>
          <p:cNvPr id="17413" name="Oval 4"/>
          <p:cNvSpPr>
            <a:spLocks noChangeArrowheads="1"/>
          </p:cNvSpPr>
          <p:nvPr/>
        </p:nvSpPr>
        <p:spPr bwMode="auto">
          <a:xfrm>
            <a:off x="6984528" y="2051645"/>
            <a:ext cx="2735262" cy="13684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</a:tabLst>
              <a:defRPr/>
            </a:pPr>
            <a:r>
              <a:rPr lang="fr-FR" dirty="0">
                <a:solidFill>
                  <a:srgbClr val="FFFFFF"/>
                </a:solidFill>
              </a:rPr>
              <a:t>Chat et son environnement</a:t>
            </a:r>
          </a:p>
        </p:txBody>
      </p:sp>
      <p:sp>
        <p:nvSpPr>
          <p:cNvPr id="17423" name="Text Box 6"/>
          <p:cNvSpPr txBox="1">
            <a:spLocks noChangeArrowheads="1"/>
          </p:cNvSpPr>
          <p:nvPr/>
        </p:nvSpPr>
        <p:spPr bwMode="auto">
          <a:xfrm>
            <a:off x="754063" y="4208463"/>
            <a:ext cx="1285875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8820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  <a:tab pos="1446213" algn="l"/>
                <a:tab pos="2170113" algn="l"/>
              </a:tabLst>
            </a:pPr>
            <a:r>
              <a:rPr lang="fr-FR" sz="1400">
                <a:latin typeface="Times New Roman" pitchFamily="18" charset="0"/>
              </a:rPr>
              <a:t>A qui ? A quoi ?</a:t>
            </a:r>
          </a:p>
        </p:txBody>
      </p:sp>
      <p:sp>
        <p:nvSpPr>
          <p:cNvPr id="17424" name="Text Box 7"/>
          <p:cNvSpPr txBox="1">
            <a:spLocks noChangeArrowheads="1"/>
          </p:cNvSpPr>
          <p:nvPr/>
        </p:nvSpPr>
        <p:spPr bwMode="auto">
          <a:xfrm>
            <a:off x="6969125" y="3713163"/>
            <a:ext cx="2840038" cy="319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8820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  <a:tab pos="1446213" algn="l"/>
                <a:tab pos="2170113" algn="l"/>
              </a:tabLst>
            </a:pPr>
            <a:r>
              <a:rPr lang="fr-FR" sz="1400">
                <a:latin typeface="Times New Roman" pitchFamily="18" charset="0"/>
              </a:rPr>
              <a:t>Sur qui ? Sur quoi ?</a:t>
            </a:r>
          </a:p>
        </p:txBody>
      </p:sp>
      <p:sp>
        <p:nvSpPr>
          <p:cNvPr id="17425" name="Text Box 8"/>
          <p:cNvSpPr txBox="1">
            <a:spLocks noChangeArrowheads="1"/>
          </p:cNvSpPr>
          <p:nvPr/>
        </p:nvSpPr>
        <p:spPr bwMode="auto">
          <a:xfrm>
            <a:off x="182563" y="1493838"/>
            <a:ext cx="10296525" cy="2379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15117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  <a:tab pos="1446213" algn="l"/>
                <a:tab pos="2170113" algn="l"/>
                <a:tab pos="2894013" algn="l"/>
                <a:tab pos="3617913" algn="l"/>
                <a:tab pos="4341813" algn="l"/>
                <a:tab pos="5065713" algn="l"/>
                <a:tab pos="5789613" algn="l"/>
                <a:tab pos="6513513" algn="l"/>
                <a:tab pos="7237413" algn="l"/>
                <a:tab pos="7959725" algn="l"/>
                <a:tab pos="8683625" algn="l"/>
                <a:tab pos="9407525" algn="l"/>
                <a:tab pos="10131425" algn="l"/>
              </a:tabLst>
            </a:pPr>
            <a:r>
              <a:rPr lang="fr-FR" sz="2400" u="sng">
                <a:solidFill>
                  <a:srgbClr val="FF9900"/>
                </a:solidFill>
                <a:latin typeface="Times New Roman" pitchFamily="18" charset="0"/>
              </a:rPr>
              <a:t>La « Bête à cornes »</a:t>
            </a:r>
            <a:r>
              <a:rPr lang="fr-FR" sz="2400">
                <a:solidFill>
                  <a:srgbClr val="FF9900"/>
                </a:solidFill>
                <a:latin typeface="Times New Roman" pitchFamily="18" charset="0"/>
              </a:rPr>
              <a:t> :</a:t>
            </a:r>
          </a:p>
        </p:txBody>
      </p:sp>
      <p:sp>
        <p:nvSpPr>
          <p:cNvPr id="17426" name="Text Box 9"/>
          <p:cNvSpPr txBox="1">
            <a:spLocks noChangeArrowheads="1"/>
          </p:cNvSpPr>
          <p:nvPr/>
        </p:nvSpPr>
        <p:spPr bwMode="auto">
          <a:xfrm>
            <a:off x="6159500" y="6832600"/>
            <a:ext cx="2952750" cy="376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8820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  <a:tab pos="1446213" algn="l"/>
                <a:tab pos="2170113" algn="l"/>
                <a:tab pos="2894013" algn="l"/>
              </a:tabLst>
            </a:pPr>
            <a:r>
              <a:rPr lang="fr-FR" sz="1400">
                <a:latin typeface="Times New Roman" pitchFamily="18" charset="0"/>
              </a:rPr>
              <a:t>Dans quel but ?</a:t>
            </a:r>
          </a:p>
        </p:txBody>
      </p:sp>
      <p:cxnSp>
        <p:nvCxnSpPr>
          <p:cNvPr id="12" name="Forme 11"/>
          <p:cNvCxnSpPr>
            <a:stCxn id="17411" idx="6"/>
            <a:endCxn id="17412" idx="2"/>
          </p:cNvCxnSpPr>
          <p:nvPr/>
        </p:nvCxnSpPr>
        <p:spPr>
          <a:xfrm>
            <a:off x="2735263" y="3492500"/>
            <a:ext cx="284162" cy="542925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Forme 11"/>
          <p:cNvCxnSpPr>
            <a:stCxn id="17413" idx="2"/>
            <a:endCxn id="17414" idx="2"/>
          </p:cNvCxnSpPr>
          <p:nvPr/>
        </p:nvCxnSpPr>
        <p:spPr>
          <a:xfrm rot="10800000" flipV="1">
            <a:off x="5327650" y="2735858"/>
            <a:ext cx="1656878" cy="3349030"/>
          </a:xfrm>
          <a:prstGeom prst="curvedConnector3">
            <a:avLst>
              <a:gd name="adj1" fmla="val 72406"/>
            </a:avLst>
          </a:prstGeom>
          <a:ln>
            <a:gradFill flip="none" rotWithShape="1">
              <a:gsLst>
                <a:gs pos="50000">
                  <a:srgbClr val="0070C0"/>
                </a:gs>
                <a:gs pos="48000">
                  <a:srgbClr val="7030A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414" name="Oval 5"/>
          <p:cNvSpPr>
            <a:spLocks noChangeArrowheads="1"/>
          </p:cNvSpPr>
          <p:nvPr/>
        </p:nvSpPr>
        <p:spPr bwMode="auto">
          <a:xfrm>
            <a:off x="5327650" y="5400675"/>
            <a:ext cx="3095625" cy="136842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  <a:tab pos="2894013" algn="l"/>
              </a:tabLst>
              <a:defRPr/>
            </a:pPr>
            <a:r>
              <a:rPr lang="fr-FR" sz="1500">
                <a:solidFill>
                  <a:srgbClr val="FFFFFF"/>
                </a:solidFill>
              </a:rPr>
              <a:t>Augmenter l’indépendance du chat. </a:t>
            </a:r>
            <a:br>
              <a:rPr lang="fr-FR" sz="1500">
                <a:solidFill>
                  <a:srgbClr val="FFFFFF"/>
                </a:solidFill>
              </a:rPr>
            </a:br>
            <a:r>
              <a:rPr lang="fr-FR" sz="1500">
                <a:solidFill>
                  <a:srgbClr val="FFFFFF"/>
                </a:solidFill>
              </a:rPr>
              <a:t>Gain de temps pour les propriétaires.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6897700" y="3768734"/>
            <a:ext cx="2519362" cy="136842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</a:tabLst>
              <a:defRPr/>
            </a:pPr>
            <a:r>
              <a:rPr lang="fr-FR" dirty="0">
                <a:solidFill>
                  <a:srgbClr val="FFFFFF"/>
                </a:solidFill>
              </a:rPr>
              <a:t>Distribuer de la nourriture</a:t>
            </a: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3384550" y="1625594"/>
            <a:ext cx="2519363" cy="136842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</a:tabLst>
              <a:defRPr/>
            </a:pPr>
            <a:r>
              <a:rPr lang="fr-FR" dirty="0">
                <a:solidFill>
                  <a:srgbClr val="FFFFFF"/>
                </a:solidFill>
              </a:rPr>
              <a:t>Identifier deux chats différents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384550" y="5911874"/>
            <a:ext cx="2519363" cy="136842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</a:tabLst>
              <a:defRPr/>
            </a:pPr>
            <a:r>
              <a:rPr lang="fr-FR">
                <a:solidFill>
                  <a:srgbClr val="FFFFFF"/>
                </a:solidFill>
              </a:rPr>
              <a:t>Distribuer de l'eau</a:t>
            </a:r>
          </a:p>
        </p:txBody>
      </p:sp>
      <p:sp>
        <p:nvSpPr>
          <p:cNvPr id="18443" name="Text Box 5"/>
          <p:cNvSpPr txBox="1">
            <a:spLocks noChangeArrowheads="1"/>
          </p:cNvSpPr>
          <p:nvPr/>
        </p:nvSpPr>
        <p:spPr bwMode="auto">
          <a:xfrm>
            <a:off x="4016375" y="5486400"/>
            <a:ext cx="1239838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15117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</a:tabLst>
            </a:pPr>
            <a:r>
              <a:rPr lang="fr-FR" sz="2400">
                <a:solidFill>
                  <a:srgbClr val="C00000"/>
                </a:solidFill>
                <a:latin typeface="Times New Roman" pitchFamily="18" charset="0"/>
              </a:rPr>
              <a:t>Fp3</a:t>
            </a:r>
          </a:p>
        </p:txBody>
      </p:sp>
      <p:sp>
        <p:nvSpPr>
          <p:cNvPr id="18444" name="Text Box 6"/>
          <p:cNvSpPr txBox="1">
            <a:spLocks noChangeArrowheads="1"/>
          </p:cNvSpPr>
          <p:nvPr/>
        </p:nvSpPr>
        <p:spPr bwMode="auto">
          <a:xfrm>
            <a:off x="6326188" y="4422775"/>
            <a:ext cx="1223962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15117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</a:tabLst>
            </a:pPr>
            <a:r>
              <a:rPr lang="fr-FR" sz="2400">
                <a:solidFill>
                  <a:srgbClr val="C00000"/>
                </a:solidFill>
                <a:latin typeface="Times New Roman" pitchFamily="18" charset="0"/>
              </a:rPr>
              <a:t>Fp2</a:t>
            </a:r>
          </a:p>
        </p:txBody>
      </p:sp>
      <p:sp>
        <p:nvSpPr>
          <p:cNvPr id="18445" name="Text Box 7"/>
          <p:cNvSpPr txBox="1">
            <a:spLocks noChangeArrowheads="1"/>
          </p:cNvSpPr>
          <p:nvPr/>
        </p:nvSpPr>
        <p:spPr bwMode="auto">
          <a:xfrm>
            <a:off x="3683000" y="2994025"/>
            <a:ext cx="1239838" cy="360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15117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</a:tabLst>
            </a:pPr>
            <a:r>
              <a:rPr lang="fr-FR" sz="2400">
                <a:solidFill>
                  <a:srgbClr val="C00000"/>
                </a:solidFill>
                <a:latin typeface="Times New Roman" pitchFamily="18" charset="0"/>
              </a:rPr>
              <a:t>Fp1</a:t>
            </a:r>
          </a:p>
        </p:txBody>
      </p:sp>
      <p:sp>
        <p:nvSpPr>
          <p:cNvPr id="18446" name="Text Box 8"/>
          <p:cNvSpPr txBox="1">
            <a:spLocks noChangeArrowheads="1"/>
          </p:cNvSpPr>
          <p:nvPr/>
        </p:nvSpPr>
        <p:spPr bwMode="auto">
          <a:xfrm>
            <a:off x="5611813" y="5851525"/>
            <a:ext cx="12954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15117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</a:tabLst>
            </a:pPr>
            <a:r>
              <a:rPr lang="fr-FR" sz="2400">
                <a:solidFill>
                  <a:srgbClr val="0070C0"/>
                </a:solidFill>
                <a:latin typeface="Times New Roman" pitchFamily="18" charset="0"/>
              </a:rPr>
              <a:t>Fc2</a:t>
            </a:r>
          </a:p>
        </p:txBody>
      </p:sp>
      <p:sp>
        <p:nvSpPr>
          <p:cNvPr id="18447" name="Text Box 9"/>
          <p:cNvSpPr txBox="1">
            <a:spLocks noChangeArrowheads="1"/>
          </p:cNvSpPr>
          <p:nvPr/>
        </p:nvSpPr>
        <p:spPr bwMode="auto">
          <a:xfrm>
            <a:off x="2897188" y="5780088"/>
            <a:ext cx="11684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15117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</a:tabLst>
            </a:pPr>
            <a:r>
              <a:rPr lang="fr-FR" sz="2400">
                <a:solidFill>
                  <a:srgbClr val="0070C0"/>
                </a:solidFill>
                <a:latin typeface="Times New Roman" pitchFamily="18" charset="0"/>
              </a:rPr>
              <a:t>Fc3</a:t>
            </a:r>
          </a:p>
        </p:txBody>
      </p:sp>
      <p:sp>
        <p:nvSpPr>
          <p:cNvPr id="18448" name="Text Box 10"/>
          <p:cNvSpPr txBox="1">
            <a:spLocks noChangeArrowheads="1"/>
          </p:cNvSpPr>
          <p:nvPr/>
        </p:nvSpPr>
        <p:spPr bwMode="auto">
          <a:xfrm>
            <a:off x="6611938" y="3494088"/>
            <a:ext cx="1312862" cy="411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15117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</a:tabLst>
            </a:pPr>
            <a:r>
              <a:rPr lang="fr-FR" sz="2400">
                <a:solidFill>
                  <a:srgbClr val="0070C0"/>
                </a:solidFill>
                <a:latin typeface="Times New Roman" pitchFamily="18" charset="0"/>
              </a:rPr>
              <a:t>Fc1</a:t>
            </a:r>
          </a:p>
        </p:txBody>
      </p:sp>
      <p:sp>
        <p:nvSpPr>
          <p:cNvPr id="2" name="Oval 11"/>
          <p:cNvSpPr>
            <a:spLocks noChangeArrowheads="1"/>
          </p:cNvSpPr>
          <p:nvPr/>
        </p:nvSpPr>
        <p:spPr bwMode="auto">
          <a:xfrm>
            <a:off x="6326196" y="5922977"/>
            <a:ext cx="2735262" cy="13684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</a:tabLst>
              <a:defRPr/>
            </a:pPr>
            <a:r>
              <a:rPr lang="fr-FR" dirty="0">
                <a:solidFill>
                  <a:srgbClr val="FFFFFF"/>
                </a:solidFill>
              </a:rPr>
              <a:t>En continu</a:t>
            </a:r>
          </a:p>
        </p:txBody>
      </p:sp>
      <p:sp>
        <p:nvSpPr>
          <p:cNvPr id="3" name="Oval 12"/>
          <p:cNvSpPr>
            <a:spLocks noChangeArrowheads="1"/>
          </p:cNvSpPr>
          <p:nvPr/>
        </p:nvSpPr>
        <p:spPr bwMode="auto">
          <a:xfrm>
            <a:off x="396842" y="5780101"/>
            <a:ext cx="2735262" cy="13684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</a:tabLst>
              <a:defRPr/>
            </a:pPr>
            <a:r>
              <a:rPr lang="fr-FR">
                <a:solidFill>
                  <a:srgbClr val="FFFFFF"/>
                </a:solidFill>
              </a:rPr>
              <a:t>Sans débordement</a:t>
            </a:r>
          </a:p>
        </p:txBody>
      </p:sp>
      <p:sp>
        <p:nvSpPr>
          <p:cNvPr id="4" name="Oval 13"/>
          <p:cNvSpPr>
            <a:spLocks noChangeArrowheads="1"/>
          </p:cNvSpPr>
          <p:nvPr/>
        </p:nvSpPr>
        <p:spPr bwMode="auto">
          <a:xfrm>
            <a:off x="6948519" y="1779573"/>
            <a:ext cx="2735263" cy="13684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</a:tabLst>
              <a:defRPr/>
            </a:pPr>
            <a:r>
              <a:rPr lang="fr-FR">
                <a:solidFill>
                  <a:srgbClr val="FFFFFF"/>
                </a:solidFill>
              </a:rPr>
              <a:t>En quantité précise</a:t>
            </a:r>
          </a:p>
        </p:txBody>
      </p:sp>
      <p:sp>
        <p:nvSpPr>
          <p:cNvPr id="5" name="Oval 14"/>
          <p:cNvSpPr>
            <a:spLocks noChangeArrowheads="1"/>
          </p:cNvSpPr>
          <p:nvPr/>
        </p:nvSpPr>
        <p:spPr bwMode="auto">
          <a:xfrm>
            <a:off x="111090" y="2779705"/>
            <a:ext cx="2735263" cy="13684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</a:tabLst>
              <a:defRPr/>
            </a:pPr>
            <a:r>
              <a:rPr lang="fr-FR">
                <a:solidFill>
                  <a:srgbClr val="FFFFFF"/>
                </a:solidFill>
              </a:rPr>
              <a:t>Autonomie</a:t>
            </a:r>
          </a:p>
        </p:txBody>
      </p:sp>
      <p:sp>
        <p:nvSpPr>
          <p:cNvPr id="6" name="Oval 15"/>
          <p:cNvSpPr>
            <a:spLocks noChangeArrowheads="1"/>
          </p:cNvSpPr>
          <p:nvPr/>
        </p:nvSpPr>
        <p:spPr bwMode="auto">
          <a:xfrm>
            <a:off x="3025775" y="3336937"/>
            <a:ext cx="3241675" cy="215741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89982" tIns="44991" rIns="89982" bIns="44991" anchor="ctr"/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  <a:tabLst>
                <a:tab pos="722313" algn="l"/>
                <a:tab pos="1446213" algn="l"/>
                <a:tab pos="2170113" algn="l"/>
                <a:tab pos="2894013" algn="l"/>
              </a:tabLst>
              <a:defRPr/>
            </a:pPr>
            <a:r>
              <a:rPr lang="fr-FR" sz="2400" dirty="0">
                <a:solidFill>
                  <a:srgbClr val="FFFFFF"/>
                </a:solidFill>
              </a:rPr>
              <a:t>Distributeur de croquettes pour chat</a:t>
            </a:r>
          </a:p>
        </p:txBody>
      </p:sp>
      <p:sp>
        <p:nvSpPr>
          <p:cNvPr id="18464" name="Text Box 16"/>
          <p:cNvSpPr txBox="1">
            <a:spLocks noChangeArrowheads="1"/>
          </p:cNvSpPr>
          <p:nvPr/>
        </p:nvSpPr>
        <p:spPr bwMode="auto">
          <a:xfrm>
            <a:off x="2254250" y="3994150"/>
            <a:ext cx="11684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15117" rIns="0" bIns="0"/>
          <a:lstStyle/>
          <a:p>
            <a:pPr marL="430213" indent="-322263">
              <a:lnSpc>
                <a:spcPct val="95000"/>
              </a:lnSpc>
              <a:spcAft>
                <a:spcPts val="1425"/>
              </a:spcAft>
              <a:buClr>
                <a:srgbClr val="E6E6E6"/>
              </a:buClr>
              <a:buSzPct val="45000"/>
              <a:tabLst>
                <a:tab pos="722313" algn="l"/>
              </a:tabLst>
            </a:pPr>
            <a:r>
              <a:rPr lang="fr-FR" sz="2400">
                <a:solidFill>
                  <a:srgbClr val="0070C0"/>
                </a:solidFill>
                <a:latin typeface="Times New Roman" pitchFamily="18" charset="0"/>
              </a:rPr>
              <a:t>Fc4</a:t>
            </a:r>
          </a:p>
        </p:txBody>
      </p:sp>
      <p:sp>
        <p:nvSpPr>
          <p:cNvPr id="20" name="Rectangle 1"/>
          <p:cNvSpPr txBox="1">
            <a:spLocks noChangeArrowheads="1"/>
          </p:cNvSpPr>
          <p:nvPr/>
        </p:nvSpPr>
        <p:spPr>
          <a:xfrm>
            <a:off x="719167" y="279375"/>
            <a:ext cx="5535591" cy="1262063"/>
          </a:xfrm>
          <a:prstGeom prst="rect">
            <a:avLst/>
          </a:prstGeom>
          <a:ln/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Projet commun</a:t>
            </a:r>
          </a:p>
        </p:txBody>
      </p:sp>
      <p:cxnSp>
        <p:nvCxnSpPr>
          <p:cNvPr id="18" name="Forme 11"/>
          <p:cNvCxnSpPr>
            <a:endCxn id="0" idx="0"/>
          </p:cNvCxnSpPr>
          <p:nvPr/>
        </p:nvCxnSpPr>
        <p:spPr>
          <a:xfrm rot="16200000" flipH="1">
            <a:off x="4421982" y="3112293"/>
            <a:ext cx="342900" cy="106363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Forme 11"/>
          <p:cNvCxnSpPr>
            <a:stCxn id="18447" idx="6"/>
            <a:endCxn id="18434" idx="2"/>
          </p:cNvCxnSpPr>
          <p:nvPr/>
        </p:nvCxnSpPr>
        <p:spPr>
          <a:xfrm>
            <a:off x="6267450" y="4416425"/>
            <a:ext cx="630238" cy="36513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Forme 11"/>
          <p:cNvCxnSpPr>
            <a:stCxn id="18447" idx="4"/>
            <a:endCxn id="18436" idx="0"/>
          </p:cNvCxnSpPr>
          <p:nvPr/>
        </p:nvCxnSpPr>
        <p:spPr>
          <a:xfrm rot="5400000">
            <a:off x="4437063" y="5702300"/>
            <a:ext cx="417512" cy="1588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Forme 11"/>
          <p:cNvCxnSpPr>
            <a:endCxn id="0" idx="2"/>
          </p:cNvCxnSpPr>
          <p:nvPr/>
        </p:nvCxnSpPr>
        <p:spPr>
          <a:xfrm rot="16200000" flipH="1">
            <a:off x="5172869" y="5453856"/>
            <a:ext cx="1184275" cy="1122363"/>
          </a:xfrm>
          <a:prstGeom prst="curvedConnector2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Forme 11"/>
          <p:cNvCxnSpPr>
            <a:stCxn id="18445" idx="4"/>
          </p:cNvCxnSpPr>
          <p:nvPr/>
        </p:nvCxnSpPr>
        <p:spPr>
          <a:xfrm rot="5400000">
            <a:off x="6755607" y="2575719"/>
            <a:ext cx="989012" cy="2133600"/>
          </a:xfrm>
          <a:prstGeom prst="curvedConnector2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Forme 11"/>
          <p:cNvCxnSpPr>
            <a:endCxn id="18444" idx="6"/>
          </p:cNvCxnSpPr>
          <p:nvPr/>
        </p:nvCxnSpPr>
        <p:spPr>
          <a:xfrm rot="5400000">
            <a:off x="3065463" y="5489575"/>
            <a:ext cx="1041400" cy="908050"/>
          </a:xfrm>
          <a:prstGeom prst="curvedConnector2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Forme 11"/>
          <p:cNvCxnSpPr>
            <a:stCxn id="0" idx="2"/>
            <a:endCxn id="18446" idx="4"/>
          </p:cNvCxnSpPr>
          <p:nvPr/>
        </p:nvCxnSpPr>
        <p:spPr>
          <a:xfrm rot="10800000">
            <a:off x="1477963" y="4148138"/>
            <a:ext cx="1547812" cy="268287"/>
          </a:xfrm>
          <a:prstGeom prst="curvedConnector2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"/>
          <p:cNvSpPr txBox="1">
            <a:spLocks noChangeArrowheads="1"/>
          </p:cNvSpPr>
          <p:nvPr/>
        </p:nvSpPr>
        <p:spPr>
          <a:xfrm>
            <a:off x="682594" y="993755"/>
            <a:ext cx="4178269" cy="1262063"/>
          </a:xfrm>
          <a:prstGeom prst="rect">
            <a:avLst/>
          </a:prstGeom>
          <a:ln/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2400" u="sng" dirty="0">
                <a:solidFill>
                  <a:srgbClr val="FF99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La « Pieuvre »</a:t>
            </a:r>
            <a:r>
              <a:rPr lang="fr-FR" sz="2400" dirty="0">
                <a:solidFill>
                  <a:srgbClr val="FF99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:</a:t>
            </a:r>
            <a:endParaRPr lang="fr-FR" sz="2400" u="sng" dirty="0">
              <a:solidFill>
                <a:srgbClr val="FF99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719167" y="279375"/>
            <a:ext cx="8607425" cy="1262063"/>
          </a:xfrm>
          <a:prstGeom prst="rect">
            <a:avLst/>
          </a:prstGeom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Projet Identifier un chat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2594" y="1493821"/>
            <a:ext cx="8605838" cy="4572032"/>
          </a:xfrm>
        </p:spPr>
        <p:txBody>
          <a:bodyPr/>
          <a:lstStyle/>
          <a:p>
            <a:pPr eaLnBrk="1" hangingPunct="1">
              <a:defRPr/>
            </a:pPr>
            <a:r>
              <a:rPr lang="fr-FR" sz="2600" b="0" u="sng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>Cahier des charges </a:t>
            </a:r>
            <a: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>	- Facile d’utilisation </a:t>
            </a:r>
            <a:b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>		Identification sans contact du chat</a:t>
            </a:r>
            <a:b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>	- Identification rapide et efficace</a:t>
            </a:r>
            <a:b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>		Mesure de la distance</a:t>
            </a:r>
            <a:r>
              <a:rPr lang="fr-FR" sz="24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4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4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>		Système porté par le chat</a:t>
            </a:r>
            <a:br>
              <a:rPr lang="fr-FR" sz="24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4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400" b="0" dirty="0" smtClean="0">
                <a:solidFill>
                  <a:srgbClr val="FF990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fr-FR" sz="2400" b="0" dirty="0">
              <a:solidFill>
                <a:srgbClr val="FF99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 descr="kitten-971704_960_7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9506" y="3563813"/>
            <a:ext cx="4331119" cy="3617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719167" y="279375"/>
            <a:ext cx="8607425" cy="1785950"/>
          </a:xfrm>
          <a:prstGeom prst="rect">
            <a:avLst/>
          </a:prstGeom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Explications du projet</a:t>
            </a:r>
          </a:p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26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Quel système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53966" y="1779573"/>
            <a:ext cx="3857652" cy="5214974"/>
          </a:xfrm>
        </p:spPr>
        <p:txBody>
          <a:bodyPr/>
          <a:lstStyle/>
          <a:p>
            <a:pPr eaLnBrk="1" hangingPunct="1">
              <a:defRPr/>
            </a:pPr>
            <a: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Reconnaissance vocale ?</a:t>
            </a:r>
            <a:b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	</a:t>
            </a:r>
            <a:b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Bande magnétique ?</a:t>
            </a:r>
            <a:b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Détecteur de présence ?</a:t>
            </a:r>
            <a:b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Reconnaissance visuelle ?</a:t>
            </a:r>
            <a:b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r-FR" sz="26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Radio identification ?</a:t>
            </a:r>
            <a:endParaRPr lang="fr-FR" sz="2400" b="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4754560" y="1279507"/>
            <a:ext cx="1785950" cy="1000132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2400" dirty="0">
                <a:latin typeface="Times New Roman" pitchFamily="18" charset="0"/>
                <a:ea typeface="+mj-ea"/>
                <a:cs typeface="Times New Roman" pitchFamily="18" charset="0"/>
              </a:rPr>
              <a:t>Facile d’utilisation</a:t>
            </a:r>
          </a:p>
        </p:txBody>
      </p:sp>
      <p:sp>
        <p:nvSpPr>
          <p:cNvPr id="5" name="Titre 2"/>
          <p:cNvSpPr txBox="1">
            <a:spLocks/>
          </p:cNvSpPr>
          <p:nvPr/>
        </p:nvSpPr>
        <p:spPr>
          <a:xfrm>
            <a:off x="7183452" y="1279507"/>
            <a:ext cx="2428892" cy="1000132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2400" dirty="0">
                <a:latin typeface="Times New Roman" pitchFamily="18" charset="0"/>
                <a:ea typeface="+mj-ea"/>
                <a:cs typeface="Times New Roman" pitchFamily="18" charset="0"/>
              </a:rPr>
              <a:t>Identification simple et efficace </a:t>
            </a:r>
          </a:p>
        </p:txBody>
      </p:sp>
      <p:sp>
        <p:nvSpPr>
          <p:cNvPr id="9" name="Sourire 8"/>
          <p:cNvSpPr/>
          <p:nvPr/>
        </p:nvSpPr>
        <p:spPr>
          <a:xfrm>
            <a:off x="5326063" y="2493963"/>
            <a:ext cx="642937" cy="642937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1" name="Sourire 10"/>
          <p:cNvSpPr/>
          <p:nvPr/>
        </p:nvSpPr>
        <p:spPr>
          <a:xfrm>
            <a:off x="8040688" y="2493963"/>
            <a:ext cx="642937" cy="642937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2" name="Sourire 11"/>
          <p:cNvSpPr/>
          <p:nvPr/>
        </p:nvSpPr>
        <p:spPr>
          <a:xfrm>
            <a:off x="5326063" y="3279775"/>
            <a:ext cx="642937" cy="642938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3" name="Sourire 12"/>
          <p:cNvSpPr/>
          <p:nvPr/>
        </p:nvSpPr>
        <p:spPr>
          <a:xfrm>
            <a:off x="8040688" y="4065588"/>
            <a:ext cx="642937" cy="642937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4" name="Sourire 13"/>
          <p:cNvSpPr/>
          <p:nvPr/>
        </p:nvSpPr>
        <p:spPr>
          <a:xfrm>
            <a:off x="8040688" y="4851400"/>
            <a:ext cx="642937" cy="642938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6" name="Sourire 15"/>
          <p:cNvSpPr/>
          <p:nvPr/>
        </p:nvSpPr>
        <p:spPr>
          <a:xfrm>
            <a:off x="8040688" y="3279775"/>
            <a:ext cx="642937" cy="642938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8" name="Sourire 17"/>
          <p:cNvSpPr/>
          <p:nvPr/>
        </p:nvSpPr>
        <p:spPr>
          <a:xfrm>
            <a:off x="5326063" y="4065588"/>
            <a:ext cx="642937" cy="642937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9" name="Sourire 18"/>
          <p:cNvSpPr/>
          <p:nvPr/>
        </p:nvSpPr>
        <p:spPr>
          <a:xfrm>
            <a:off x="8040688" y="5637213"/>
            <a:ext cx="642937" cy="642937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20" name="Sourire 19"/>
          <p:cNvSpPr/>
          <p:nvPr/>
        </p:nvSpPr>
        <p:spPr>
          <a:xfrm>
            <a:off x="5326063" y="5637213"/>
            <a:ext cx="642937" cy="642937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21" name="Sourire 20"/>
          <p:cNvSpPr/>
          <p:nvPr/>
        </p:nvSpPr>
        <p:spPr>
          <a:xfrm>
            <a:off x="5326063" y="4851400"/>
            <a:ext cx="642937" cy="642938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Lecteur RF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6272" y="1115541"/>
            <a:ext cx="5687467" cy="5687467"/>
          </a:xfrm>
          <a:prstGeom prst="rect">
            <a:avLst/>
          </a:prstGeom>
        </p:spPr>
      </p:pic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719167" y="279375"/>
            <a:ext cx="8607425" cy="1714512"/>
          </a:xfrm>
          <a:prstGeom prst="rect">
            <a:avLst/>
          </a:prstGeom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26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</a:t>
            </a:r>
            <a:r>
              <a:rPr lang="fr-FR" sz="41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Explications du projet</a:t>
            </a:r>
          </a:p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2600" b="1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La</a:t>
            </a:r>
            <a:r>
              <a:rPr lang="fr-FR" sz="2600" b="1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fr-FR" sz="26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RFID </a:t>
            </a:r>
            <a:r>
              <a:rPr lang="fr-FR" sz="2600" b="1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  <a:r>
              <a:rPr lang="fr-FR" sz="26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611156" y="1851011"/>
            <a:ext cx="8605838" cy="1260475"/>
          </a:xfrm>
          <a:prstGeom prst="rect">
            <a:avLst/>
          </a:prstGeom>
        </p:spPr>
        <p:txBody>
          <a:bodyPr lIns="100794" tIns="50397" rIns="100794" bIns="50397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fr-FR" sz="240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fr-FR" sz="2400" dirty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7864" y="1907629"/>
            <a:ext cx="5038725" cy="3499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>
                <a:solidFill>
                  <a:srgbClr val="FF9900"/>
                </a:solidFill>
              </a:rPr>
              <a:t>Système RFID </a:t>
            </a:r>
            <a:endParaRPr lang="fr-FR" dirty="0">
              <a:solidFill>
                <a:srgbClr val="FF9900"/>
              </a:solidFill>
            </a:endParaRPr>
          </a:p>
        </p:txBody>
      </p:sp>
      <p:pic>
        <p:nvPicPr>
          <p:cNvPr id="13" name="Image 12" descr="ar-5-badges-rfid-125-khz-190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2193" y="1619597"/>
            <a:ext cx="3888432" cy="36589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16576" y="1907629"/>
            <a:ext cx="5038725" cy="3499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>
                <a:solidFill>
                  <a:srgbClr val="FF9900"/>
                </a:solidFill>
              </a:rPr>
              <a:t>Tag RFID </a:t>
            </a:r>
            <a:endParaRPr lang="fr-FR" dirty="0">
              <a:solidFill>
                <a:srgbClr val="FF99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48024" y="4715941"/>
            <a:ext cx="1368151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Antenne</a:t>
            </a:r>
            <a:endParaRPr lang="fr-FR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143768" y="4859957"/>
            <a:ext cx="1656184" cy="865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Lecteur RFID (Module UART)</a:t>
            </a:r>
            <a:endParaRPr lang="fr-FR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2880072" y="1907629"/>
            <a:ext cx="5038725" cy="3499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>
                <a:solidFill>
                  <a:srgbClr val="FF9900"/>
                </a:solidFill>
              </a:rPr>
              <a:t>Le couplage tag RFID / lecteur </a:t>
            </a:r>
            <a:r>
              <a:rPr lang="fr-FR" b="1" dirty="0" smtClean="0">
                <a:solidFill>
                  <a:srgbClr val="FF9900"/>
                </a:solidFill>
              </a:rPr>
              <a:t>RFID</a:t>
            </a:r>
            <a:endParaRPr lang="fr-FR" b="1" dirty="0" smtClean="0">
              <a:solidFill>
                <a:srgbClr val="FF9900"/>
              </a:solidFill>
            </a:endParaRPr>
          </a:p>
        </p:txBody>
      </p:sp>
      <p:pic>
        <p:nvPicPr>
          <p:cNvPr id="16" name="Image 15" descr="Sans tit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9952" y="1835621"/>
            <a:ext cx="6408712" cy="6408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4" grpId="0"/>
      <p:bldP spid="14" grpId="1"/>
      <p:bldP spid="15" grpId="0"/>
      <p:bldP spid="15" grpId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1125" y="2565400"/>
            <a:ext cx="3429000" cy="18573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45" name="Rectangle à coins arrondis 44"/>
          <p:cNvSpPr/>
          <p:nvPr/>
        </p:nvSpPr>
        <p:spPr>
          <a:xfrm>
            <a:off x="611188" y="3136900"/>
            <a:ext cx="2357437" cy="7143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fr-FR" dirty="0">
                <a:solidFill>
                  <a:schemeClr val="tx1"/>
                </a:solidFill>
              </a:rPr>
              <a:t>Numéro badge : 00094AFF3C8</a:t>
            </a:r>
          </a:p>
        </p:txBody>
      </p:sp>
      <p:sp>
        <p:nvSpPr>
          <p:cNvPr id="46" name="Rectangle à coins arrondis 45"/>
          <p:cNvSpPr/>
          <p:nvPr/>
        </p:nvSpPr>
        <p:spPr>
          <a:xfrm>
            <a:off x="611188" y="3136900"/>
            <a:ext cx="2357437" cy="7143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fr-FR" dirty="0">
                <a:solidFill>
                  <a:schemeClr val="tx1"/>
                </a:solidFill>
              </a:rPr>
              <a:t>Chat 2 détecté</a:t>
            </a:r>
          </a:p>
        </p:txBody>
      </p:sp>
      <p:sp>
        <p:nvSpPr>
          <p:cNvPr id="44" name="Rectangle à coins arrondis 43"/>
          <p:cNvSpPr/>
          <p:nvPr/>
        </p:nvSpPr>
        <p:spPr>
          <a:xfrm>
            <a:off x="611188" y="3136900"/>
            <a:ext cx="2357437" cy="7143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fr-FR" dirty="0">
                <a:solidFill>
                  <a:schemeClr val="tx1"/>
                </a:solidFill>
              </a:rPr>
              <a:t>Numéro badge : 000011651D69</a:t>
            </a:r>
          </a:p>
        </p:txBody>
      </p:sp>
      <p:sp>
        <p:nvSpPr>
          <p:cNvPr id="43" name="Rectangle à coins arrondis 42"/>
          <p:cNvSpPr/>
          <p:nvPr/>
        </p:nvSpPr>
        <p:spPr>
          <a:xfrm>
            <a:off x="611188" y="3136900"/>
            <a:ext cx="2357437" cy="7143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fr-FR" dirty="0">
                <a:solidFill>
                  <a:schemeClr val="tx1"/>
                </a:solidFill>
              </a:rPr>
              <a:t>Chat 1 détecté</a:t>
            </a:r>
          </a:p>
        </p:txBody>
      </p:sp>
      <p:sp>
        <p:nvSpPr>
          <p:cNvPr id="40" name="Rectangle à coins arrondis 39"/>
          <p:cNvSpPr/>
          <p:nvPr/>
        </p:nvSpPr>
        <p:spPr>
          <a:xfrm>
            <a:off x="611188" y="3136900"/>
            <a:ext cx="2357437" cy="7143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fr-FR" dirty="0">
                <a:solidFill>
                  <a:schemeClr val="tx1"/>
                </a:solidFill>
              </a:rPr>
              <a:t>Attente chat</a:t>
            </a:r>
          </a:p>
        </p:txBody>
      </p:sp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719167" y="279375"/>
            <a:ext cx="8607425" cy="1714512"/>
          </a:xfrm>
          <a:prstGeom prst="rect">
            <a:avLst/>
          </a:prstGeom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Simulation</a:t>
            </a:r>
          </a:p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2600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Représentation : </a:t>
            </a:r>
          </a:p>
        </p:txBody>
      </p:sp>
      <p:sp>
        <p:nvSpPr>
          <p:cNvPr id="4" name="Ellipse 3"/>
          <p:cNvSpPr/>
          <p:nvPr/>
        </p:nvSpPr>
        <p:spPr>
          <a:xfrm>
            <a:off x="8040688" y="3422650"/>
            <a:ext cx="928687" cy="121443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fr-FR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Badge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5625" y="5137150"/>
            <a:ext cx="1714500" cy="10001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4897438" y="2779713"/>
            <a:ext cx="1928812" cy="1357312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4968875" y="2851150"/>
            <a:ext cx="1785938" cy="1214438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5049838" y="2932113"/>
            <a:ext cx="1633537" cy="1062037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5111750" y="2994025"/>
            <a:ext cx="1500188" cy="928688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5183188" y="3065463"/>
            <a:ext cx="1357312" cy="785812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5254625" y="3136900"/>
            <a:ext cx="1214438" cy="642938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4826000" y="2708275"/>
            <a:ext cx="2071688" cy="1500188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19" name="Forme libre 18"/>
          <p:cNvSpPr/>
          <p:nvPr/>
        </p:nvSpPr>
        <p:spPr>
          <a:xfrm>
            <a:off x="3514725" y="3962400"/>
            <a:ext cx="1309688" cy="1395413"/>
          </a:xfrm>
          <a:custGeom>
            <a:avLst/>
            <a:gdLst>
              <a:gd name="connsiteX0" fmla="*/ 1309688 w 1309688"/>
              <a:gd name="connsiteY0" fmla="*/ 0 h 1395413"/>
              <a:gd name="connsiteX1" fmla="*/ 1062038 w 1309688"/>
              <a:gd name="connsiteY1" fmla="*/ 1000125 h 1395413"/>
              <a:gd name="connsiteX2" fmla="*/ 0 w 1309688"/>
              <a:gd name="connsiteY2" fmla="*/ 1395413 h 139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9688" h="1395413">
                <a:moveTo>
                  <a:pt x="1309688" y="0"/>
                </a:moveTo>
                <a:cubicBezTo>
                  <a:pt x="1295003" y="383778"/>
                  <a:pt x="1280319" y="767556"/>
                  <a:pt x="1062038" y="1000125"/>
                </a:cubicBezTo>
                <a:cubicBezTo>
                  <a:pt x="843757" y="1232694"/>
                  <a:pt x="421878" y="1314053"/>
                  <a:pt x="0" y="139541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3514725" y="4210050"/>
            <a:ext cx="1895475" cy="1223963"/>
          </a:xfrm>
          <a:custGeom>
            <a:avLst/>
            <a:gdLst>
              <a:gd name="connsiteX0" fmla="*/ 1895475 w 1895475"/>
              <a:gd name="connsiteY0" fmla="*/ 0 h 1223963"/>
              <a:gd name="connsiteX1" fmla="*/ 1376363 w 1895475"/>
              <a:gd name="connsiteY1" fmla="*/ 895350 h 1223963"/>
              <a:gd name="connsiteX2" fmla="*/ 0 w 1895475"/>
              <a:gd name="connsiteY2" fmla="*/ 1223963 h 122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1223963">
                <a:moveTo>
                  <a:pt x="1895475" y="0"/>
                </a:moveTo>
                <a:cubicBezTo>
                  <a:pt x="1793875" y="345678"/>
                  <a:pt x="1692276" y="691356"/>
                  <a:pt x="1376363" y="895350"/>
                </a:cubicBezTo>
                <a:cubicBezTo>
                  <a:pt x="1060451" y="1099344"/>
                  <a:pt x="530225" y="1161653"/>
                  <a:pt x="0" y="122396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27" name="Forme libre 26"/>
          <p:cNvSpPr/>
          <p:nvPr/>
        </p:nvSpPr>
        <p:spPr>
          <a:xfrm>
            <a:off x="1328738" y="1684338"/>
            <a:ext cx="3111500" cy="3511550"/>
          </a:xfrm>
          <a:custGeom>
            <a:avLst/>
            <a:gdLst>
              <a:gd name="connsiteX0" fmla="*/ 519112 w 3110706"/>
              <a:gd name="connsiteY0" fmla="*/ 3511550 h 3511550"/>
              <a:gd name="connsiteX1" fmla="*/ 323850 w 3110706"/>
              <a:gd name="connsiteY1" fmla="*/ 3402012 h 3511550"/>
              <a:gd name="connsiteX2" fmla="*/ 2462212 w 3110706"/>
              <a:gd name="connsiteY2" fmla="*/ 3273425 h 3511550"/>
              <a:gd name="connsiteX3" fmla="*/ 3057525 w 3110706"/>
              <a:gd name="connsiteY3" fmla="*/ 1992312 h 3511550"/>
              <a:gd name="connsiteX4" fmla="*/ 2781300 w 3110706"/>
              <a:gd name="connsiteY4" fmla="*/ 292100 h 3511550"/>
              <a:gd name="connsiteX5" fmla="*/ 1538287 w 3110706"/>
              <a:gd name="connsiteY5" fmla="*/ 239712 h 3511550"/>
              <a:gd name="connsiteX6" fmla="*/ 1309687 w 3110706"/>
              <a:gd name="connsiteY6" fmla="*/ 906462 h 35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0706" h="3511550">
                <a:moveTo>
                  <a:pt x="519112" y="3511550"/>
                </a:moveTo>
                <a:cubicBezTo>
                  <a:pt x="259556" y="3476625"/>
                  <a:pt x="0" y="3441700"/>
                  <a:pt x="323850" y="3402012"/>
                </a:cubicBezTo>
                <a:cubicBezTo>
                  <a:pt x="647700" y="3362325"/>
                  <a:pt x="2006599" y="3508375"/>
                  <a:pt x="2462212" y="3273425"/>
                </a:cubicBezTo>
                <a:cubicBezTo>
                  <a:pt x="2917825" y="3038475"/>
                  <a:pt x="3004344" y="2489199"/>
                  <a:pt x="3057525" y="1992312"/>
                </a:cubicBezTo>
                <a:cubicBezTo>
                  <a:pt x="3110706" y="1495425"/>
                  <a:pt x="3034506" y="584200"/>
                  <a:pt x="2781300" y="292100"/>
                </a:cubicBezTo>
                <a:cubicBezTo>
                  <a:pt x="2528094" y="0"/>
                  <a:pt x="1783556" y="137318"/>
                  <a:pt x="1538287" y="239712"/>
                </a:cubicBezTo>
                <a:cubicBezTo>
                  <a:pt x="1293018" y="342106"/>
                  <a:pt x="1301352" y="624284"/>
                  <a:pt x="1309687" y="906462"/>
                </a:cubicBezTo>
              </a:path>
            </a:pathLst>
          </a:custGeom>
          <a:noFill/>
          <a:ln w="38100" cap="sq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31" name="Forme libre 30"/>
          <p:cNvSpPr/>
          <p:nvPr/>
        </p:nvSpPr>
        <p:spPr>
          <a:xfrm>
            <a:off x="1179513" y="1824038"/>
            <a:ext cx="3032125" cy="3514725"/>
          </a:xfrm>
          <a:custGeom>
            <a:avLst/>
            <a:gdLst>
              <a:gd name="connsiteX0" fmla="*/ 667544 w 3031331"/>
              <a:gd name="connsiteY0" fmla="*/ 3513932 h 3513932"/>
              <a:gd name="connsiteX1" fmla="*/ 296069 w 3031331"/>
              <a:gd name="connsiteY1" fmla="*/ 3213894 h 3513932"/>
              <a:gd name="connsiteX2" fmla="*/ 2443957 w 3031331"/>
              <a:gd name="connsiteY2" fmla="*/ 2966244 h 3513932"/>
              <a:gd name="connsiteX3" fmla="*/ 3001169 w 3031331"/>
              <a:gd name="connsiteY3" fmla="*/ 1404144 h 3513932"/>
              <a:gd name="connsiteX4" fmla="*/ 2624932 w 3031331"/>
              <a:gd name="connsiteY4" fmla="*/ 194469 h 3513932"/>
              <a:gd name="connsiteX5" fmla="*/ 1753394 w 3031331"/>
              <a:gd name="connsiteY5" fmla="*/ 237332 h 3513932"/>
              <a:gd name="connsiteX6" fmla="*/ 1596232 w 3031331"/>
              <a:gd name="connsiteY6" fmla="*/ 765969 h 351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1331" h="3513932">
                <a:moveTo>
                  <a:pt x="667544" y="3513932"/>
                </a:moveTo>
                <a:cubicBezTo>
                  <a:pt x="333772" y="3409553"/>
                  <a:pt x="0" y="3305175"/>
                  <a:pt x="296069" y="3213894"/>
                </a:cubicBezTo>
                <a:cubicBezTo>
                  <a:pt x="592138" y="3122613"/>
                  <a:pt x="1993107" y="3267869"/>
                  <a:pt x="2443957" y="2966244"/>
                </a:cubicBezTo>
                <a:cubicBezTo>
                  <a:pt x="2894807" y="2664619"/>
                  <a:pt x="2971007" y="1866106"/>
                  <a:pt x="3001169" y="1404144"/>
                </a:cubicBezTo>
                <a:cubicBezTo>
                  <a:pt x="3031331" y="942182"/>
                  <a:pt x="2832894" y="388938"/>
                  <a:pt x="2624932" y="194469"/>
                </a:cubicBezTo>
                <a:cubicBezTo>
                  <a:pt x="2416970" y="0"/>
                  <a:pt x="1924844" y="142082"/>
                  <a:pt x="1753394" y="237332"/>
                </a:cubicBezTo>
                <a:cubicBezTo>
                  <a:pt x="1581944" y="332582"/>
                  <a:pt x="1589088" y="549275"/>
                  <a:pt x="1596232" y="765969"/>
                </a:cubicBezTo>
              </a:path>
            </a:pathLst>
          </a:custGeom>
          <a:ln w="38100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32" name="Forme libre 31"/>
          <p:cNvSpPr/>
          <p:nvPr/>
        </p:nvSpPr>
        <p:spPr>
          <a:xfrm>
            <a:off x="990600" y="4400550"/>
            <a:ext cx="2436813" cy="1081088"/>
          </a:xfrm>
          <a:custGeom>
            <a:avLst/>
            <a:gdLst>
              <a:gd name="connsiteX0" fmla="*/ 857249 w 2436811"/>
              <a:gd name="connsiteY0" fmla="*/ 1081088 h 1081088"/>
              <a:gd name="connsiteX1" fmla="*/ 204787 w 2436811"/>
              <a:gd name="connsiteY1" fmla="*/ 561975 h 1081088"/>
              <a:gd name="connsiteX2" fmla="*/ 2085974 w 2436811"/>
              <a:gd name="connsiteY2" fmla="*/ 357188 h 1081088"/>
              <a:gd name="connsiteX3" fmla="*/ 2309812 w 2436811"/>
              <a:gd name="connsiteY3" fmla="*/ 0 h 108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6811" h="1081088">
                <a:moveTo>
                  <a:pt x="857249" y="1081088"/>
                </a:moveTo>
                <a:cubicBezTo>
                  <a:pt x="428624" y="881856"/>
                  <a:pt x="0" y="682625"/>
                  <a:pt x="204787" y="561975"/>
                </a:cubicBezTo>
                <a:cubicBezTo>
                  <a:pt x="409575" y="441325"/>
                  <a:pt x="1735137" y="450850"/>
                  <a:pt x="2085974" y="357188"/>
                </a:cubicBezTo>
                <a:cubicBezTo>
                  <a:pt x="2436811" y="263526"/>
                  <a:pt x="2373311" y="131763"/>
                  <a:pt x="2309812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33" name="Forme libre 32"/>
          <p:cNvSpPr/>
          <p:nvPr/>
        </p:nvSpPr>
        <p:spPr>
          <a:xfrm>
            <a:off x="696913" y="4405313"/>
            <a:ext cx="2597150" cy="1204912"/>
          </a:xfrm>
          <a:custGeom>
            <a:avLst/>
            <a:gdLst>
              <a:gd name="connsiteX0" fmla="*/ 1146175 w 2597150"/>
              <a:gd name="connsiteY0" fmla="*/ 1204912 h 1204912"/>
              <a:gd name="connsiteX1" fmla="*/ 179387 w 2597150"/>
              <a:gd name="connsiteY1" fmla="*/ 519112 h 1204912"/>
              <a:gd name="connsiteX2" fmla="*/ 2222500 w 2597150"/>
              <a:gd name="connsiteY2" fmla="*/ 247650 h 1204912"/>
              <a:gd name="connsiteX3" fmla="*/ 2427287 w 2597150"/>
              <a:gd name="connsiteY3" fmla="*/ 0 h 120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150" h="1204912">
                <a:moveTo>
                  <a:pt x="1146175" y="1204912"/>
                </a:moveTo>
                <a:cubicBezTo>
                  <a:pt x="573087" y="941784"/>
                  <a:pt x="0" y="678656"/>
                  <a:pt x="179387" y="519112"/>
                </a:cubicBezTo>
                <a:cubicBezTo>
                  <a:pt x="358774" y="359568"/>
                  <a:pt x="1847850" y="334169"/>
                  <a:pt x="2222500" y="247650"/>
                </a:cubicBezTo>
                <a:cubicBezTo>
                  <a:pt x="2597150" y="161131"/>
                  <a:pt x="2512218" y="80565"/>
                  <a:pt x="2427287" y="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34" name="Titre 33"/>
          <p:cNvSpPr>
            <a:spLocks noGrp="1"/>
          </p:cNvSpPr>
          <p:nvPr>
            <p:ph type="title"/>
          </p:nvPr>
        </p:nvSpPr>
        <p:spPr>
          <a:xfrm>
            <a:off x="2039916" y="6065853"/>
            <a:ext cx="1285884" cy="428628"/>
          </a:xfrm>
        </p:spPr>
        <p:txBody>
          <a:bodyPr/>
          <a:lstStyle/>
          <a:p>
            <a:pPr>
              <a:defRPr/>
            </a:pPr>
            <a:r>
              <a:rPr lang="fr-FR" sz="14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Lecteur RFID</a:t>
            </a:r>
            <a:endParaRPr lang="fr-FR" sz="1400" b="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itre 33"/>
          <p:cNvSpPr txBox="1">
            <a:spLocks/>
          </p:cNvSpPr>
          <p:nvPr/>
        </p:nvSpPr>
        <p:spPr>
          <a:xfrm>
            <a:off x="5611816" y="4137027"/>
            <a:ext cx="1285884" cy="428628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400" dirty="0">
                <a:latin typeface="Times New Roman" pitchFamily="18" charset="0"/>
                <a:ea typeface="+mj-ea"/>
                <a:cs typeface="Times New Roman" pitchFamily="18" charset="0"/>
              </a:rPr>
              <a:t>Antenne</a:t>
            </a:r>
          </a:p>
        </p:txBody>
      </p:sp>
      <p:sp>
        <p:nvSpPr>
          <p:cNvPr id="36" name="Titre 33"/>
          <p:cNvSpPr txBox="1">
            <a:spLocks/>
          </p:cNvSpPr>
          <p:nvPr/>
        </p:nvSpPr>
        <p:spPr>
          <a:xfrm>
            <a:off x="0" y="4351341"/>
            <a:ext cx="1285884" cy="428628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400" dirty="0" err="1">
                <a:latin typeface="Times New Roman" pitchFamily="18" charset="0"/>
                <a:ea typeface="+mj-ea"/>
                <a:cs typeface="Times New Roman" pitchFamily="18" charset="0"/>
              </a:rPr>
              <a:t>Arduino</a:t>
            </a:r>
            <a:endParaRPr lang="fr-FR" sz="14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7" name="Titre 33"/>
          <p:cNvSpPr txBox="1">
            <a:spLocks/>
          </p:cNvSpPr>
          <p:nvPr/>
        </p:nvSpPr>
        <p:spPr>
          <a:xfrm>
            <a:off x="539718" y="3779837"/>
            <a:ext cx="1285884" cy="428628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400" dirty="0">
                <a:latin typeface="Times New Roman" pitchFamily="18" charset="0"/>
                <a:ea typeface="+mj-ea"/>
                <a:cs typeface="Times New Roman" pitchFamily="18" charset="0"/>
              </a:rPr>
              <a:t>Ecran LCD</a:t>
            </a:r>
          </a:p>
        </p:txBody>
      </p:sp>
      <p:sp>
        <p:nvSpPr>
          <p:cNvPr id="39" name="Ellipse 38"/>
          <p:cNvSpPr/>
          <p:nvPr/>
        </p:nvSpPr>
        <p:spPr>
          <a:xfrm>
            <a:off x="3182938" y="5780088"/>
            <a:ext cx="142875" cy="1428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8040688" y="1922463"/>
            <a:ext cx="928687" cy="1214437"/>
          </a:xfrm>
          <a:prstGeom prst="ellipse">
            <a:avLst/>
          </a:prstGeom>
          <a:solidFill>
            <a:srgbClr val="00206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r>
              <a:rPr lang="fr-FR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Badge 1</a:t>
            </a:r>
          </a:p>
        </p:txBody>
      </p:sp>
      <p:sp>
        <p:nvSpPr>
          <p:cNvPr id="47" name="Titre 33"/>
          <p:cNvSpPr txBox="1">
            <a:spLocks/>
          </p:cNvSpPr>
          <p:nvPr/>
        </p:nvSpPr>
        <p:spPr>
          <a:xfrm>
            <a:off x="1754164" y="5494349"/>
            <a:ext cx="571504" cy="357190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000" b="1" dirty="0">
                <a:latin typeface="Times New Roman" pitchFamily="18" charset="0"/>
                <a:ea typeface="+mj-ea"/>
                <a:cs typeface="Times New Roman" pitchFamily="18" charset="0"/>
              </a:rPr>
              <a:t>GND</a:t>
            </a:r>
          </a:p>
        </p:txBody>
      </p:sp>
      <p:sp>
        <p:nvSpPr>
          <p:cNvPr id="48" name="Titre 33"/>
          <p:cNvSpPr txBox="1">
            <a:spLocks/>
          </p:cNvSpPr>
          <p:nvPr/>
        </p:nvSpPr>
        <p:spPr>
          <a:xfrm>
            <a:off x="1754164" y="5351473"/>
            <a:ext cx="571504" cy="357190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000" b="1" dirty="0">
                <a:latin typeface="Times New Roman" pitchFamily="18" charset="0"/>
                <a:ea typeface="+mj-ea"/>
                <a:cs typeface="Times New Roman" pitchFamily="18" charset="0"/>
              </a:rPr>
              <a:t>VCC</a:t>
            </a:r>
          </a:p>
        </p:txBody>
      </p:sp>
      <p:sp>
        <p:nvSpPr>
          <p:cNvPr id="49" name="Titre 33"/>
          <p:cNvSpPr txBox="1">
            <a:spLocks/>
          </p:cNvSpPr>
          <p:nvPr/>
        </p:nvSpPr>
        <p:spPr>
          <a:xfrm>
            <a:off x="1754164" y="5208597"/>
            <a:ext cx="571504" cy="357190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000" b="1" dirty="0" err="1">
                <a:latin typeface="Times New Roman" pitchFamily="18" charset="0"/>
                <a:ea typeface="+mj-ea"/>
                <a:cs typeface="Times New Roman" pitchFamily="18" charset="0"/>
              </a:rPr>
              <a:t>Rx</a:t>
            </a:r>
            <a:endParaRPr lang="fr-FR" sz="10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0" name="Titre 33"/>
          <p:cNvSpPr txBox="1">
            <a:spLocks/>
          </p:cNvSpPr>
          <p:nvPr/>
        </p:nvSpPr>
        <p:spPr>
          <a:xfrm>
            <a:off x="1754164" y="5065721"/>
            <a:ext cx="571504" cy="357190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000" b="1" dirty="0" err="1">
                <a:latin typeface="Times New Roman" pitchFamily="18" charset="0"/>
                <a:ea typeface="+mj-ea"/>
                <a:cs typeface="Times New Roman" pitchFamily="18" charset="0"/>
              </a:rPr>
              <a:t>Tx</a:t>
            </a:r>
            <a:endParaRPr lang="fr-FR" sz="10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1" name="Titre 33"/>
          <p:cNvSpPr txBox="1">
            <a:spLocks/>
          </p:cNvSpPr>
          <p:nvPr/>
        </p:nvSpPr>
        <p:spPr>
          <a:xfrm>
            <a:off x="2754296" y="4137027"/>
            <a:ext cx="571504" cy="357190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000" b="1" dirty="0">
                <a:latin typeface="Times New Roman" pitchFamily="18" charset="0"/>
                <a:ea typeface="+mj-ea"/>
                <a:cs typeface="Times New Roman" pitchFamily="18" charset="0"/>
              </a:rPr>
              <a:t>GND</a:t>
            </a:r>
          </a:p>
        </p:txBody>
      </p:sp>
      <p:sp>
        <p:nvSpPr>
          <p:cNvPr id="52" name="Titre 33"/>
          <p:cNvSpPr txBox="1">
            <a:spLocks/>
          </p:cNvSpPr>
          <p:nvPr/>
        </p:nvSpPr>
        <p:spPr>
          <a:xfrm>
            <a:off x="3111486" y="4137027"/>
            <a:ext cx="571504" cy="357190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000" b="1" dirty="0">
                <a:latin typeface="Times New Roman" pitchFamily="18" charset="0"/>
                <a:ea typeface="+mj-ea"/>
                <a:cs typeface="Times New Roman" pitchFamily="18" charset="0"/>
              </a:rPr>
              <a:t>VCC</a:t>
            </a:r>
          </a:p>
        </p:txBody>
      </p:sp>
      <p:sp>
        <p:nvSpPr>
          <p:cNvPr id="53" name="Titre 33"/>
          <p:cNvSpPr txBox="1">
            <a:spLocks/>
          </p:cNvSpPr>
          <p:nvPr/>
        </p:nvSpPr>
        <p:spPr>
          <a:xfrm>
            <a:off x="2397106" y="2493953"/>
            <a:ext cx="571504" cy="357190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000" b="1" dirty="0" err="1">
                <a:latin typeface="Times New Roman" pitchFamily="18" charset="0"/>
                <a:ea typeface="+mj-ea"/>
                <a:cs typeface="Times New Roman" pitchFamily="18" charset="0"/>
              </a:rPr>
              <a:t>Rx</a:t>
            </a:r>
            <a:endParaRPr lang="fr-FR" sz="10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4" name="Titre 33"/>
          <p:cNvSpPr txBox="1">
            <a:spLocks/>
          </p:cNvSpPr>
          <p:nvPr/>
        </p:nvSpPr>
        <p:spPr>
          <a:xfrm>
            <a:off x="2682858" y="2493953"/>
            <a:ext cx="571504" cy="357190"/>
          </a:xfrm>
          <a:prstGeom prst="rect">
            <a:avLst/>
          </a:prstGeom>
        </p:spPr>
        <p:txBody>
          <a:bodyPr lIns="100794" tIns="50397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ea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fr-FR" sz="1000" b="1" dirty="0" err="1">
                <a:latin typeface="Times New Roman" pitchFamily="18" charset="0"/>
                <a:ea typeface="+mj-ea"/>
                <a:cs typeface="Times New Roman" pitchFamily="18" charset="0"/>
              </a:rPr>
              <a:t>Tx</a:t>
            </a:r>
            <a:endParaRPr lang="fr-FR" sz="10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4567E-6 -2.25488E-6 L -0.25716 0.1142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95 0.11781 L 0.04929 0.0035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" y="-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FAF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AFAF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367E-6 -2.24323E-6 L -0.25712 -0.0856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-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13 -0.08422 L 0.04928 -0.0044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FAF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AFAF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4" grpId="0" animBg="1"/>
      <p:bldP spid="43" grpId="0" animBg="1"/>
      <p:bldP spid="40" grpId="0" animBg="1"/>
      <p:bldP spid="40" grpId="1" animBg="1"/>
      <p:bldP spid="40" grpId="2" animBg="1"/>
      <p:bldP spid="40" grpId="3" animBg="1"/>
      <p:bldP spid="4" grpId="0" animBg="1"/>
      <p:bldP spid="4" grpId="1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719167" y="279375"/>
            <a:ext cx="8607425" cy="1714512"/>
          </a:xfrm>
          <a:prstGeom prst="rect">
            <a:avLst/>
          </a:prstGeom>
        </p:spPr>
        <p:txBody>
          <a:bodyPr lIns="100794" tIns="36155" rIns="100794" bIns="50397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4100" b="1" dirty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	</a:t>
            </a:r>
            <a:r>
              <a:rPr lang="fr-FR" sz="4100" b="1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Expérimentation</a:t>
            </a:r>
            <a:endParaRPr lang="fr-FR" sz="4100" b="1" dirty="0">
              <a:solidFill>
                <a:srgbClr val="FF9900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>
                <a:tab pos="723750" algn="l"/>
                <a:tab pos="1447498" algn="l"/>
                <a:tab pos="2171250" algn="l"/>
                <a:tab pos="2895000" algn="l"/>
                <a:tab pos="3618748" algn="l"/>
                <a:tab pos="4342500" algn="l"/>
                <a:tab pos="5066250" algn="l"/>
                <a:tab pos="5789999" algn="l"/>
                <a:tab pos="6513749" algn="l"/>
                <a:tab pos="7237500" algn="l"/>
                <a:tab pos="7961249" algn="l"/>
              </a:tabLst>
              <a:defRPr/>
            </a:pPr>
            <a:r>
              <a:rPr lang="fr-FR" sz="26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lang="fr-FR" sz="2600" baseline="300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ère</a:t>
            </a:r>
            <a:r>
              <a:rPr lang="fr-FR" sz="26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fr-FR" sz="26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expérimentation </a:t>
            </a:r>
            <a:r>
              <a:rPr lang="fr-FR" sz="26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</a:t>
            </a:r>
            <a:r>
              <a:rPr lang="fr-FR" sz="2600" dirty="0" err="1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Picoscope</a:t>
            </a:r>
            <a:r>
              <a:rPr lang="fr-FR" sz="2600" dirty="0" smtClean="0">
                <a:solidFill>
                  <a:srgbClr val="FF99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et badge du lycée </a:t>
            </a:r>
            <a:endParaRPr lang="fr-FR" sz="2600" dirty="0">
              <a:solidFill>
                <a:srgbClr val="FF9900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 2" descr="WP_20161213_15_46_54_Pr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1691605"/>
            <a:ext cx="10080625" cy="42035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776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</a:t>
            </a:r>
            <a:endParaRPr lang="fr-FR" sz="2800" dirty="0"/>
          </a:p>
        </p:txBody>
      </p:sp>
      <p:sp>
        <p:nvSpPr>
          <p:cNvPr id="8" name="Rectangle 7"/>
          <p:cNvSpPr/>
          <p:nvPr/>
        </p:nvSpPr>
        <p:spPr>
          <a:xfrm>
            <a:off x="431800" y="4859957"/>
            <a:ext cx="558743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11</a:t>
            </a:r>
            <a:endParaRPr lang="fr-FR" sz="2800" dirty="0"/>
          </a:p>
        </p:txBody>
      </p:sp>
      <p:sp>
        <p:nvSpPr>
          <p:cNvPr id="10" name="Rectangle 9"/>
          <p:cNvSpPr/>
          <p:nvPr/>
        </p:nvSpPr>
        <p:spPr>
          <a:xfrm>
            <a:off x="791840" y="4859957"/>
            <a:ext cx="1186543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00000</a:t>
            </a:r>
            <a:endParaRPr lang="fr-FR" sz="2800" dirty="0"/>
          </a:p>
        </p:txBody>
      </p:sp>
      <p:sp>
        <p:nvSpPr>
          <p:cNvPr id="11" name="Rectangle 10"/>
          <p:cNvSpPr/>
          <p:nvPr/>
        </p:nvSpPr>
        <p:spPr>
          <a:xfrm>
            <a:off x="1799952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</a:t>
            </a:r>
            <a:endParaRPr lang="fr-FR" sz="2800" dirty="0"/>
          </a:p>
        </p:txBody>
      </p:sp>
      <p:sp>
        <p:nvSpPr>
          <p:cNvPr id="12" name="Rectangle 11"/>
          <p:cNvSpPr/>
          <p:nvPr/>
        </p:nvSpPr>
        <p:spPr>
          <a:xfrm>
            <a:off x="1943968" y="4859957"/>
            <a:ext cx="785793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000</a:t>
            </a:r>
            <a:endParaRPr lang="fr-FR" sz="2800" dirty="0"/>
          </a:p>
        </p:txBody>
      </p:sp>
      <p:sp>
        <p:nvSpPr>
          <p:cNvPr id="13" name="Rectangle 12"/>
          <p:cNvSpPr/>
          <p:nvPr/>
        </p:nvSpPr>
        <p:spPr>
          <a:xfrm>
            <a:off x="2520032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</a:t>
            </a:r>
            <a:endParaRPr lang="fr-FR" sz="2800" dirty="0"/>
          </a:p>
        </p:txBody>
      </p:sp>
      <p:sp>
        <p:nvSpPr>
          <p:cNvPr id="14" name="Rectangle 13"/>
          <p:cNvSpPr/>
          <p:nvPr/>
        </p:nvSpPr>
        <p:spPr>
          <a:xfrm>
            <a:off x="2664048" y="4859957"/>
            <a:ext cx="986167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0000</a:t>
            </a:r>
            <a:endParaRPr lang="fr-FR" sz="2800" dirty="0"/>
          </a:p>
        </p:txBody>
      </p:sp>
      <p:sp>
        <p:nvSpPr>
          <p:cNvPr id="15" name="Rectangle 14"/>
          <p:cNvSpPr/>
          <p:nvPr/>
        </p:nvSpPr>
        <p:spPr>
          <a:xfrm>
            <a:off x="3456136" y="4859957"/>
            <a:ext cx="558743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11</a:t>
            </a:r>
            <a:endParaRPr lang="fr-FR" sz="2800" dirty="0"/>
          </a:p>
        </p:txBody>
      </p:sp>
      <p:sp>
        <p:nvSpPr>
          <p:cNvPr id="16" name="Rectangle 15"/>
          <p:cNvSpPr/>
          <p:nvPr/>
        </p:nvSpPr>
        <p:spPr>
          <a:xfrm>
            <a:off x="3816176" y="4859957"/>
            <a:ext cx="585417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00</a:t>
            </a:r>
            <a:endParaRPr lang="fr-FR" sz="2800" dirty="0"/>
          </a:p>
        </p:txBody>
      </p:sp>
      <p:sp>
        <p:nvSpPr>
          <p:cNvPr id="17" name="Rectangle 16"/>
          <p:cNvSpPr/>
          <p:nvPr/>
        </p:nvSpPr>
        <p:spPr>
          <a:xfrm>
            <a:off x="4176216" y="4859957"/>
            <a:ext cx="906145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1111</a:t>
            </a:r>
            <a:endParaRPr lang="fr-FR" sz="2800" dirty="0"/>
          </a:p>
        </p:txBody>
      </p:sp>
      <p:sp>
        <p:nvSpPr>
          <p:cNvPr id="18" name="Rectangle 17"/>
          <p:cNvSpPr/>
          <p:nvPr/>
        </p:nvSpPr>
        <p:spPr>
          <a:xfrm>
            <a:off x="4896296" y="4859957"/>
            <a:ext cx="585417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00</a:t>
            </a:r>
            <a:endParaRPr lang="fr-FR" sz="2800" dirty="0"/>
          </a:p>
        </p:txBody>
      </p:sp>
      <p:sp>
        <p:nvSpPr>
          <p:cNvPr id="19" name="Rectangle 18"/>
          <p:cNvSpPr/>
          <p:nvPr/>
        </p:nvSpPr>
        <p:spPr>
          <a:xfrm>
            <a:off x="5256336" y="4859957"/>
            <a:ext cx="558743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11</a:t>
            </a:r>
            <a:endParaRPr lang="fr-FR" sz="2800" dirty="0"/>
          </a:p>
        </p:txBody>
      </p:sp>
      <p:sp>
        <p:nvSpPr>
          <p:cNvPr id="20" name="Rectangle 19"/>
          <p:cNvSpPr/>
          <p:nvPr/>
        </p:nvSpPr>
        <p:spPr>
          <a:xfrm>
            <a:off x="5616376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</a:t>
            </a:r>
            <a:endParaRPr lang="fr-FR" sz="2800" dirty="0"/>
          </a:p>
        </p:txBody>
      </p:sp>
      <p:sp>
        <p:nvSpPr>
          <p:cNvPr id="21" name="Rectangle 20"/>
          <p:cNvSpPr/>
          <p:nvPr/>
        </p:nvSpPr>
        <p:spPr>
          <a:xfrm>
            <a:off x="5832400" y="4859957"/>
            <a:ext cx="558743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11</a:t>
            </a:r>
            <a:endParaRPr lang="fr-FR" sz="2800" dirty="0"/>
          </a:p>
        </p:txBody>
      </p:sp>
      <p:sp>
        <p:nvSpPr>
          <p:cNvPr id="22" name="Rectangle 21"/>
          <p:cNvSpPr/>
          <p:nvPr/>
        </p:nvSpPr>
        <p:spPr>
          <a:xfrm>
            <a:off x="6192440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</a:t>
            </a:r>
            <a:endParaRPr lang="fr-FR" sz="2800" dirty="0"/>
          </a:p>
        </p:txBody>
      </p:sp>
      <p:sp>
        <p:nvSpPr>
          <p:cNvPr id="23" name="Rectangle 22"/>
          <p:cNvSpPr/>
          <p:nvPr/>
        </p:nvSpPr>
        <p:spPr>
          <a:xfrm>
            <a:off x="6408464" y="4859957"/>
            <a:ext cx="732445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111</a:t>
            </a:r>
            <a:endParaRPr lang="fr-FR" sz="2800" dirty="0"/>
          </a:p>
        </p:txBody>
      </p:sp>
      <p:sp>
        <p:nvSpPr>
          <p:cNvPr id="24" name="Rectangle 23"/>
          <p:cNvSpPr/>
          <p:nvPr/>
        </p:nvSpPr>
        <p:spPr>
          <a:xfrm>
            <a:off x="6912520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</a:t>
            </a:r>
            <a:endParaRPr lang="fr-FR" sz="2800" dirty="0"/>
          </a:p>
        </p:txBody>
      </p:sp>
      <p:sp>
        <p:nvSpPr>
          <p:cNvPr id="25" name="Rectangle 24"/>
          <p:cNvSpPr/>
          <p:nvPr/>
        </p:nvSpPr>
        <p:spPr>
          <a:xfrm>
            <a:off x="7128544" y="4859957"/>
            <a:ext cx="558743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11</a:t>
            </a:r>
            <a:endParaRPr lang="fr-FR" sz="2800" dirty="0"/>
          </a:p>
        </p:txBody>
      </p:sp>
      <p:sp>
        <p:nvSpPr>
          <p:cNvPr id="26" name="Rectangle 25"/>
          <p:cNvSpPr/>
          <p:nvPr/>
        </p:nvSpPr>
        <p:spPr>
          <a:xfrm>
            <a:off x="7488584" y="4859957"/>
            <a:ext cx="585417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00</a:t>
            </a:r>
            <a:endParaRPr lang="fr-FR" sz="2800" dirty="0"/>
          </a:p>
        </p:txBody>
      </p:sp>
      <p:sp>
        <p:nvSpPr>
          <p:cNvPr id="27" name="Rectangle 26"/>
          <p:cNvSpPr/>
          <p:nvPr/>
        </p:nvSpPr>
        <p:spPr>
          <a:xfrm>
            <a:off x="7848624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</a:t>
            </a:r>
            <a:endParaRPr lang="fr-FR" sz="2800" dirty="0"/>
          </a:p>
        </p:txBody>
      </p:sp>
      <p:sp>
        <p:nvSpPr>
          <p:cNvPr id="28" name="Rectangle 27"/>
          <p:cNvSpPr/>
          <p:nvPr/>
        </p:nvSpPr>
        <p:spPr>
          <a:xfrm>
            <a:off x="7992640" y="4859957"/>
            <a:ext cx="785793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000</a:t>
            </a:r>
            <a:endParaRPr lang="fr-FR" sz="2800" dirty="0"/>
          </a:p>
        </p:txBody>
      </p:sp>
      <p:sp>
        <p:nvSpPr>
          <p:cNvPr id="29" name="Rectangle 28"/>
          <p:cNvSpPr/>
          <p:nvPr/>
        </p:nvSpPr>
        <p:spPr>
          <a:xfrm>
            <a:off x="9072760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1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568704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1</a:t>
            </a:r>
            <a:endParaRPr lang="fr-FR" sz="2800" dirty="0"/>
          </a:p>
        </p:txBody>
      </p:sp>
      <p:sp>
        <p:nvSpPr>
          <p:cNvPr id="31" name="Rectangle 30"/>
          <p:cNvSpPr/>
          <p:nvPr/>
        </p:nvSpPr>
        <p:spPr>
          <a:xfrm>
            <a:off x="8784728" y="4859957"/>
            <a:ext cx="385042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0</a:t>
            </a:r>
            <a:endParaRPr lang="fr-FR" sz="2800" dirty="0"/>
          </a:p>
        </p:txBody>
      </p:sp>
      <p:sp>
        <p:nvSpPr>
          <p:cNvPr id="32" name="Rectangle à coins arrondis 31"/>
          <p:cNvSpPr/>
          <p:nvPr/>
        </p:nvSpPr>
        <p:spPr>
          <a:xfrm>
            <a:off x="215776" y="4859957"/>
            <a:ext cx="288032" cy="4320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03808" y="4859957"/>
            <a:ext cx="3600400" cy="432048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avec flèche 34"/>
          <p:cNvCxnSpPr>
            <a:stCxn id="32" idx="2"/>
          </p:cNvCxnSpPr>
          <p:nvPr/>
        </p:nvCxnSpPr>
        <p:spPr>
          <a:xfrm>
            <a:off x="359792" y="5292005"/>
            <a:ext cx="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159992" y="5292005"/>
            <a:ext cx="0" cy="57606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0" y="5940077"/>
            <a:ext cx="1223887" cy="292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Bit de </a:t>
            </a:r>
            <a:r>
              <a:rPr lang="fr-FR" sz="1400" dirty="0" err="1" smtClean="0"/>
              <a:t>start</a:t>
            </a:r>
            <a:endParaRPr lang="fr-FR" sz="1400" dirty="0"/>
          </a:p>
        </p:txBody>
      </p:sp>
      <p:sp>
        <p:nvSpPr>
          <p:cNvPr id="39" name="Rectangle 38"/>
          <p:cNvSpPr/>
          <p:nvPr/>
        </p:nvSpPr>
        <p:spPr>
          <a:xfrm>
            <a:off x="1511920" y="5940077"/>
            <a:ext cx="2376264" cy="693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Données non modifiables et identiques aux autres cartes</a:t>
            </a:r>
            <a:endParaRPr lang="fr-FR" sz="1400" dirty="0"/>
          </a:p>
        </p:txBody>
      </p:sp>
      <p:sp>
        <p:nvSpPr>
          <p:cNvPr id="40" name="Rectangle à coins arrondis 39"/>
          <p:cNvSpPr/>
          <p:nvPr/>
        </p:nvSpPr>
        <p:spPr>
          <a:xfrm>
            <a:off x="4104208" y="4859957"/>
            <a:ext cx="4968552" cy="43204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>
            <a:endCxn id="49" idx="0"/>
          </p:cNvCxnSpPr>
          <p:nvPr/>
        </p:nvCxnSpPr>
        <p:spPr>
          <a:xfrm>
            <a:off x="6480472" y="5292005"/>
            <a:ext cx="0" cy="57606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08264" y="5868069"/>
            <a:ext cx="3744416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Données modifiables(exemple : propriétaire, nombre de repas qu’il reste…)</a:t>
            </a:r>
            <a:endParaRPr lang="fr-FR" sz="1400" dirty="0"/>
          </a:p>
        </p:txBody>
      </p:sp>
      <p:sp>
        <p:nvSpPr>
          <p:cNvPr id="50" name="Rectangle à coins arrondis 49"/>
          <p:cNvSpPr/>
          <p:nvPr/>
        </p:nvSpPr>
        <p:spPr>
          <a:xfrm>
            <a:off x="9072760" y="4859957"/>
            <a:ext cx="360040" cy="432048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9288784" y="5292005"/>
            <a:ext cx="0" cy="576064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784728" y="5940077"/>
            <a:ext cx="2376264" cy="292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Bit de fin ?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38"/>
                            </p:stCondLst>
                            <p:childTnLst>
                              <p:par>
                                <p:cTn id="2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38"/>
                            </p:stCondLst>
                            <p:childTnLst>
                              <p:par>
                                <p:cTn id="3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88"/>
                            </p:stCondLst>
                            <p:childTnLst>
                              <p:par>
                                <p:cTn id="3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0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1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13"/>
                            </p:stCondLst>
                            <p:childTnLst>
                              <p:par>
                                <p:cTn id="4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63"/>
                            </p:stCondLst>
                            <p:childTnLst>
                              <p:par>
                                <p:cTn id="5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4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5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25"/>
                            </p:stCondLst>
                            <p:childTnLst>
                              <p:par>
                                <p:cTn id="5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13"/>
                            </p:stCondLst>
                            <p:childTnLst>
                              <p:par>
                                <p:cTn id="6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00"/>
                            </p:stCondLst>
                            <p:childTnLst>
                              <p:par>
                                <p:cTn id="7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5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6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62"/>
                            </p:stCondLst>
                            <p:childTnLst>
                              <p:par>
                                <p:cTn id="8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2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3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350"/>
                            </p:stCondLst>
                            <p:childTnLst>
                              <p:par>
                                <p:cTn id="8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9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0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37"/>
                            </p:stCondLst>
                            <p:childTnLst>
                              <p:par>
                                <p:cTn id="9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6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7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887"/>
                            </p:stCondLst>
                            <p:childTnLst>
                              <p:par>
                                <p:cTn id="10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3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4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175"/>
                            </p:stCondLst>
                            <p:childTnLst>
                              <p:par>
                                <p:cTn id="10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0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1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425"/>
                            </p:stCondLst>
                            <p:childTnLst>
                              <p:par>
                                <p:cTn id="1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750"/>
                            </p:stCondLst>
                            <p:childTnLst>
                              <p:par>
                                <p:cTn id="1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4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5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1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2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287"/>
                            </p:stCondLst>
                            <p:childTnLst>
                              <p:par>
                                <p:cTn id="13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8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9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575"/>
                            </p:stCondLst>
                            <p:childTnLst>
                              <p:par>
                                <p:cTn id="14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5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6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825"/>
                            </p:stCondLst>
                            <p:childTnLst>
                              <p:par>
                                <p:cTn id="15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2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3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150"/>
                            </p:stCondLst>
                            <p:childTnLst>
                              <p:par>
                                <p:cTn id="15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9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0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400"/>
                            </p:stCondLst>
                            <p:childTnLst>
                              <p:par>
                                <p:cTn id="16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6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7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650"/>
                            </p:stCondLst>
                            <p:childTnLst>
                              <p:par>
                                <p:cTn id="17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3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4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8" grpId="0"/>
      <p:bldP spid="39" grpId="0"/>
      <p:bldP spid="40" grpId="0" animBg="1"/>
      <p:bldP spid="49" grpId="0"/>
      <p:bldP spid="50" grpId="0" animBg="1"/>
      <p:bldP spid="5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otonde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ivil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2.xml><?xml version="1.0" encoding="utf-8"?>
<a:themeOverride xmlns:a="http://schemas.openxmlformats.org/drawingml/2006/main">
  <a:clrScheme name="Civil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3.xml><?xml version="1.0" encoding="utf-8"?>
<a:themeOverride xmlns:a="http://schemas.openxmlformats.org/drawingml/2006/main">
  <a:clrScheme name="Civil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4.xml><?xml version="1.0" encoding="utf-8"?>
<a:themeOverride xmlns:a="http://schemas.openxmlformats.org/drawingml/2006/main">
  <a:clrScheme name="Civil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222</Words>
  <Application>Microsoft Office PowerPoint</Application>
  <PresentationFormat>Personnalisé</PresentationFormat>
  <Paragraphs>113</Paragraphs>
  <Slides>13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Rotonde</vt:lpstr>
      <vt:lpstr>PROJET   Distributeur de croquettes pour chat</vt:lpstr>
      <vt:lpstr> Plan </vt:lpstr>
      <vt:lpstr> Projet commun</vt:lpstr>
      <vt:lpstr>Diapositive 4</vt:lpstr>
      <vt:lpstr>Cahier des charges :   - Facile d’utilisation    Identification sans contact du chat   - Identification rapide et efficace   Mesure de la distance   Système porté par le chat  </vt:lpstr>
      <vt:lpstr>Reconnaissance vocale ?   Bande magnétique ?  Détecteur de présence ?  Reconnaissance visuelle ?  Radio identification ?</vt:lpstr>
      <vt:lpstr>Diapositive 7</vt:lpstr>
      <vt:lpstr>Lecteur RFID</vt:lpstr>
      <vt:lpstr>Diapositive 9</vt:lpstr>
      <vt:lpstr>Diapositive 10</vt:lpstr>
      <vt:lpstr>Diapositive 11</vt:lpstr>
      <vt:lpstr>Perturbations électromagnétiques </vt:lpstr>
      <vt:lpstr>Merci d’avoir écouté !  Liens images :   https://pixabay.com/p-971704/?no_redirect http://www.biofoodfrance.fr/images/articles/image/troepjes/katnw.png http://www.vet-villereuse.ch/images/animaux/chat-accid.png http://storefeederimages.blob.core.windows.net/pampurredpetsltd/Products/c2184e9a-0d38-43c7-9c73-7a4b25363f2b/Full/egygapp42sw.jpeg https://www.gotronic.fr/art-lecteur-rfid-grove-125-khz-113020002-19038.htm https://www.gotronic.fr/art-5-badges-rfid-125-khz-19040.htm   Lien du code utilisé :  http://wiki.seeed.cc/Grove-125KHz_RFID_Reader/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 Distributeur de croquettes pour chat</dc:title>
  <dc:creator>Kévin Leblanc</dc:creator>
  <cp:lastModifiedBy>Kévin</cp:lastModifiedBy>
  <cp:revision>157</cp:revision>
  <cp:lastPrinted>1601-01-01T00:00:00Z</cp:lastPrinted>
  <dcterms:created xsi:type="dcterms:W3CDTF">2017-05-13T09:31:45Z</dcterms:created>
  <dcterms:modified xsi:type="dcterms:W3CDTF">2017-05-19T18:32:09Z</dcterms:modified>
</cp:coreProperties>
</file>